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2"/>
  </p:sldMasterIdLst>
  <p:notesMasterIdLst>
    <p:notesMasterId r:id="rId42"/>
  </p:notesMasterIdLst>
  <p:sldIdLst>
    <p:sldId id="312" r:id="rId3"/>
    <p:sldId id="289" r:id="rId4"/>
    <p:sldId id="261" r:id="rId5"/>
    <p:sldId id="257" r:id="rId6"/>
    <p:sldId id="260" r:id="rId7"/>
    <p:sldId id="263" r:id="rId8"/>
    <p:sldId id="262" r:id="rId9"/>
    <p:sldId id="264" r:id="rId10"/>
    <p:sldId id="265" r:id="rId11"/>
    <p:sldId id="303" r:id="rId12"/>
    <p:sldId id="302" r:id="rId13"/>
    <p:sldId id="266" r:id="rId14"/>
    <p:sldId id="273" r:id="rId15"/>
    <p:sldId id="267" r:id="rId16"/>
    <p:sldId id="274" r:id="rId17"/>
    <p:sldId id="268" r:id="rId18"/>
    <p:sldId id="275" r:id="rId19"/>
    <p:sldId id="269" r:id="rId20"/>
    <p:sldId id="276" r:id="rId21"/>
    <p:sldId id="270" r:id="rId22"/>
    <p:sldId id="307" r:id="rId23"/>
    <p:sldId id="271" r:id="rId24"/>
    <p:sldId id="278" r:id="rId25"/>
    <p:sldId id="308" r:id="rId26"/>
    <p:sldId id="309" r:id="rId27"/>
    <p:sldId id="279" r:id="rId28"/>
    <p:sldId id="280" r:id="rId29"/>
    <p:sldId id="283" r:id="rId30"/>
    <p:sldId id="288" r:id="rId31"/>
    <p:sldId id="284" r:id="rId32"/>
    <p:sldId id="285" r:id="rId33"/>
    <p:sldId id="290" r:id="rId34"/>
    <p:sldId id="316" r:id="rId35"/>
    <p:sldId id="317" r:id="rId36"/>
    <p:sldId id="286" r:id="rId37"/>
    <p:sldId id="319" r:id="rId38"/>
    <p:sldId id="272" r:id="rId39"/>
    <p:sldId id="301" r:id="rId40"/>
    <p:sldId id="305" r:id="rId41"/>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1098"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A956C48D-5139-4C10-A46D-41EBCDB8E710}" type="datetimeFigureOut">
              <a:rPr lang="en-US" smtClean="0"/>
              <a:pPr/>
              <a:t>7/1/2014</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DD602D91-914E-49F0-BE33-F054C31FA239}" type="slidenum">
              <a:rPr lang="en-US" smtClean="0"/>
              <a:pPr/>
              <a:t>‹#›</a:t>
            </a:fld>
            <a:endParaRPr lang="en-US" dirty="0"/>
          </a:p>
        </p:txBody>
      </p:sp>
    </p:spTree>
    <p:extLst>
      <p:ext uri="{BB962C8B-B14F-4D97-AF65-F5344CB8AC3E}">
        <p14:creationId xmlns:p14="http://schemas.microsoft.com/office/powerpoint/2010/main" val="658184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Cambria" pitchFamily="18" charset="0"/>
                <a:ea typeface="+mn-ea"/>
                <a:cs typeface="+mn-cs"/>
              </a:rPr>
              <a:t>Esta presentación de PowerPoint acompaña al manual del maestro. Las estrategias para su puesta en práctica empiezan en la página 4 del Manual del Maestro.</a:t>
            </a:r>
            <a:endParaRPr lang="en-US" sz="1200" kern="1200" dirty="0">
              <a:solidFill>
                <a:schemeClr val="tx1"/>
              </a:solidFill>
              <a:latin typeface="Cambria" pitchFamily="18" charset="0"/>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1</a:t>
            </a:fld>
            <a:endParaRPr lang="en-US" dirty="0"/>
          </a:p>
        </p:txBody>
      </p:sp>
    </p:spTree>
    <p:extLst>
      <p:ext uri="{BB962C8B-B14F-4D97-AF65-F5344CB8AC3E}">
        <p14:creationId xmlns:p14="http://schemas.microsoft.com/office/powerpoint/2010/main" val="3271057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Cambria" pitchFamily="18" charset="0"/>
                <a:ea typeface="+mn-ea"/>
                <a:cs typeface="+mn-cs"/>
              </a:rPr>
              <a:t>Referirse al Manual del Maestro, página 10, para ver las respuestas y los puntos de discusión.</a:t>
            </a:r>
            <a:endParaRPr lang="en-US" sz="1200" kern="1200" dirty="0">
              <a:solidFill>
                <a:schemeClr val="tx1"/>
              </a:solidFill>
              <a:latin typeface="Cambria" pitchFamily="18" charset="0"/>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10</a:t>
            </a:fld>
            <a:endParaRPr lang="en-US" dirty="0"/>
          </a:p>
        </p:txBody>
      </p:sp>
    </p:spTree>
    <p:extLst>
      <p:ext uri="{BB962C8B-B14F-4D97-AF65-F5344CB8AC3E}">
        <p14:creationId xmlns:p14="http://schemas.microsoft.com/office/powerpoint/2010/main" val="29846405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Referirse </a:t>
            </a:r>
            <a:r>
              <a:rPr lang="es-MX" sz="1200" kern="1200" dirty="0" smtClean="0">
                <a:solidFill>
                  <a:schemeClr val="tx1"/>
                </a:solidFill>
                <a:latin typeface="+mn-lt"/>
                <a:ea typeface="+mn-ea"/>
                <a:cs typeface="+mn-cs"/>
              </a:rPr>
              <a:t>al Manual del Maestro, página 10, para ver las respuestas y los puntos de discusión.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11</a:t>
            </a:fld>
            <a:endParaRPr lang="en-US" dirty="0"/>
          </a:p>
        </p:txBody>
      </p:sp>
    </p:spTree>
    <p:extLst>
      <p:ext uri="{BB962C8B-B14F-4D97-AF65-F5344CB8AC3E}">
        <p14:creationId xmlns:p14="http://schemas.microsoft.com/office/powerpoint/2010/main" val="37399761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Referirse al Manual del Maestro, página </a:t>
            </a:r>
            <a:r>
              <a:rPr lang="es-MX" sz="1200" kern="1200" dirty="0" smtClean="0">
                <a:solidFill>
                  <a:schemeClr val="tx1"/>
                </a:solidFill>
                <a:latin typeface="+mn-lt"/>
                <a:ea typeface="+mn-ea"/>
                <a:cs typeface="+mn-cs"/>
              </a:rPr>
              <a:t>10-11</a:t>
            </a:r>
            <a:r>
              <a:rPr lang="es-MX" sz="1200" kern="1200" dirty="0" smtClean="0">
                <a:solidFill>
                  <a:schemeClr val="tx1"/>
                </a:solidFill>
                <a:latin typeface="+mn-lt"/>
                <a:ea typeface="+mn-ea"/>
                <a:cs typeface="+mn-cs"/>
              </a:rPr>
              <a:t>, para ver las respuestas y los puntos de discusión.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12</a:t>
            </a:fld>
            <a:endParaRPr lang="en-US" dirty="0"/>
          </a:p>
        </p:txBody>
      </p:sp>
    </p:spTree>
    <p:extLst>
      <p:ext uri="{BB962C8B-B14F-4D97-AF65-F5344CB8AC3E}">
        <p14:creationId xmlns:p14="http://schemas.microsoft.com/office/powerpoint/2010/main" val="8300418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Cambria" pitchFamily="18" charset="0"/>
                <a:ea typeface="+mn-ea"/>
                <a:cs typeface="+mn-cs"/>
              </a:rPr>
              <a:t>Referirse al Manual del Maestro, página </a:t>
            </a:r>
            <a:r>
              <a:rPr lang="es-MX" sz="1200" kern="1200" dirty="0" smtClean="0">
                <a:solidFill>
                  <a:schemeClr val="tx1"/>
                </a:solidFill>
                <a:latin typeface="Cambria" pitchFamily="18" charset="0"/>
                <a:ea typeface="+mn-ea"/>
                <a:cs typeface="+mn-cs"/>
              </a:rPr>
              <a:t>10-11</a:t>
            </a:r>
            <a:r>
              <a:rPr lang="es-MX" sz="1200" kern="1200" dirty="0" smtClean="0">
                <a:solidFill>
                  <a:schemeClr val="tx1"/>
                </a:solidFill>
                <a:latin typeface="Cambria" pitchFamily="18" charset="0"/>
                <a:ea typeface="+mn-ea"/>
                <a:cs typeface="+mn-cs"/>
              </a:rPr>
              <a:t>, para ver las respuestas y los puntos de discusión.</a:t>
            </a:r>
            <a:endParaRPr lang="en-US" sz="1200" kern="1200" dirty="0">
              <a:solidFill>
                <a:schemeClr val="tx1"/>
              </a:solidFill>
              <a:latin typeface="Cambria" pitchFamily="18" charset="0"/>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13</a:t>
            </a:fld>
            <a:endParaRPr lang="en-US" dirty="0"/>
          </a:p>
        </p:txBody>
      </p:sp>
    </p:spTree>
    <p:extLst>
      <p:ext uri="{BB962C8B-B14F-4D97-AF65-F5344CB8AC3E}">
        <p14:creationId xmlns:p14="http://schemas.microsoft.com/office/powerpoint/2010/main" val="4537070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Referirse al Manual del Maestro, página 11, para ver las respuestas y los puntos de discusión.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14</a:t>
            </a:fld>
            <a:endParaRPr lang="en-US" dirty="0"/>
          </a:p>
        </p:txBody>
      </p:sp>
    </p:spTree>
    <p:extLst>
      <p:ext uri="{BB962C8B-B14F-4D97-AF65-F5344CB8AC3E}">
        <p14:creationId xmlns:p14="http://schemas.microsoft.com/office/powerpoint/2010/main" val="37485707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Cambria" pitchFamily="18" charset="0"/>
                <a:ea typeface="+mn-ea"/>
                <a:cs typeface="+mn-cs"/>
              </a:rPr>
              <a:t>Referirse al Manual del Maestro, página 11, para ver las respuestas y los puntos de discusión.</a:t>
            </a:r>
            <a:endParaRPr lang="en-US" sz="1200" kern="1200" dirty="0">
              <a:solidFill>
                <a:schemeClr val="tx1"/>
              </a:solidFill>
              <a:latin typeface="Cambria" pitchFamily="18" charset="0"/>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15</a:t>
            </a:fld>
            <a:endParaRPr lang="en-US" dirty="0"/>
          </a:p>
        </p:txBody>
      </p:sp>
    </p:spTree>
    <p:extLst>
      <p:ext uri="{BB962C8B-B14F-4D97-AF65-F5344CB8AC3E}">
        <p14:creationId xmlns:p14="http://schemas.microsoft.com/office/powerpoint/2010/main" val="9637902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Cambria" pitchFamily="18" charset="0"/>
                <a:ea typeface="+mn-ea"/>
                <a:cs typeface="+mn-cs"/>
              </a:rPr>
              <a:t>Referirse al Manual del Maestro, página 11, para ver las respuestas y los puntos de discusión.</a:t>
            </a:r>
            <a:endParaRPr lang="en-US" sz="1200" kern="1200" dirty="0">
              <a:solidFill>
                <a:schemeClr val="tx1"/>
              </a:solidFill>
              <a:latin typeface="Cambria" pitchFamily="18" charset="0"/>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16</a:t>
            </a:fld>
            <a:endParaRPr lang="en-US" dirty="0"/>
          </a:p>
        </p:txBody>
      </p:sp>
    </p:spTree>
    <p:extLst>
      <p:ext uri="{BB962C8B-B14F-4D97-AF65-F5344CB8AC3E}">
        <p14:creationId xmlns:p14="http://schemas.microsoft.com/office/powerpoint/2010/main" val="11110734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Referirse al Manual del Maestro, página 11, para ver las respuestas y los puntos de discusión.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17</a:t>
            </a:fld>
            <a:endParaRPr lang="en-US" dirty="0"/>
          </a:p>
        </p:txBody>
      </p:sp>
    </p:spTree>
    <p:extLst>
      <p:ext uri="{BB962C8B-B14F-4D97-AF65-F5344CB8AC3E}">
        <p14:creationId xmlns:p14="http://schemas.microsoft.com/office/powerpoint/2010/main" val="23887748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Cambria" pitchFamily="18" charset="0"/>
                <a:ea typeface="+mn-ea"/>
                <a:cs typeface="+mn-cs"/>
              </a:rPr>
              <a:t>Referirse al Manual del Maestro, página 12, para ver las respuestas y los puntos discusión.</a:t>
            </a:r>
            <a:endParaRPr lang="en-US" sz="1200" kern="1200" dirty="0">
              <a:solidFill>
                <a:schemeClr val="tx1"/>
              </a:solidFill>
              <a:latin typeface="Cambria" pitchFamily="18" charset="0"/>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18</a:t>
            </a:fld>
            <a:endParaRPr lang="en-US" dirty="0"/>
          </a:p>
        </p:txBody>
      </p:sp>
    </p:spTree>
    <p:extLst>
      <p:ext uri="{BB962C8B-B14F-4D97-AF65-F5344CB8AC3E}">
        <p14:creationId xmlns:p14="http://schemas.microsoft.com/office/powerpoint/2010/main" val="27258693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Referirse al Manual del Maestro, página 12, para ver las respuestas y los puntos de discusión.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19</a:t>
            </a:fld>
            <a:endParaRPr lang="en-US" dirty="0"/>
          </a:p>
        </p:txBody>
      </p:sp>
    </p:spTree>
    <p:extLst>
      <p:ext uri="{BB962C8B-B14F-4D97-AF65-F5344CB8AC3E}">
        <p14:creationId xmlns:p14="http://schemas.microsoft.com/office/powerpoint/2010/main" val="322471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Cambria" pitchFamily="18" charset="0"/>
                <a:ea typeface="+mn-ea"/>
                <a:cs typeface="+mn-cs"/>
              </a:rPr>
              <a:t>La Lección A proporciona información sobre los antecedentes de </a:t>
            </a:r>
            <a:r>
              <a:rPr lang="es-MX" sz="1200" kern="1200" dirty="0" err="1" smtClean="0">
                <a:solidFill>
                  <a:schemeClr val="tx1"/>
                </a:solidFill>
                <a:latin typeface="Cambria" pitchFamily="18" charset="0"/>
                <a:ea typeface="+mn-ea"/>
                <a:cs typeface="+mn-cs"/>
              </a:rPr>
              <a:t>The</a:t>
            </a:r>
            <a:r>
              <a:rPr lang="es-MX" sz="1200" kern="1200" dirty="0" smtClean="0">
                <a:solidFill>
                  <a:schemeClr val="tx1"/>
                </a:solidFill>
                <a:latin typeface="Cambria" pitchFamily="18" charset="0"/>
                <a:ea typeface="+mn-ea"/>
                <a:cs typeface="+mn-cs"/>
              </a:rPr>
              <a:t> Jason </a:t>
            </a:r>
            <a:r>
              <a:rPr lang="es-MX" sz="1200" kern="1200" dirty="0" err="1" smtClean="0">
                <a:solidFill>
                  <a:schemeClr val="tx1"/>
                </a:solidFill>
                <a:latin typeface="Cambria" pitchFamily="18" charset="0"/>
                <a:ea typeface="+mn-ea"/>
                <a:cs typeface="+mn-cs"/>
              </a:rPr>
              <a:t>Foundation</a:t>
            </a:r>
            <a:r>
              <a:rPr lang="es-MX" sz="1200" kern="1200" dirty="0" smtClean="0">
                <a:solidFill>
                  <a:schemeClr val="tx1"/>
                </a:solidFill>
                <a:latin typeface="Cambria" pitchFamily="18" charset="0"/>
                <a:ea typeface="+mn-ea"/>
                <a:cs typeface="+mn-cs"/>
              </a:rPr>
              <a:t>, Inc., cómo y por qué empezó la Fundación, e introduce el problema del suicidio juvenil en los Estados Unidos. Referirse al Manual del Maestro, páginas 8 y 9 para información sobre los antecedentes y la historia de Jason.</a:t>
            </a:r>
            <a:endParaRPr lang="en-US" sz="1200" kern="1200" dirty="0" smtClean="0">
              <a:solidFill>
                <a:schemeClr val="tx1"/>
              </a:solidFill>
              <a:latin typeface="Cambria" pitchFamily="18" charset="0"/>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2</a:t>
            </a:fld>
            <a:endParaRPr lang="en-US" dirty="0"/>
          </a:p>
        </p:txBody>
      </p:sp>
    </p:spTree>
    <p:extLst>
      <p:ext uri="{BB962C8B-B14F-4D97-AF65-F5344CB8AC3E}">
        <p14:creationId xmlns:p14="http://schemas.microsoft.com/office/powerpoint/2010/main" val="15905428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Referirse al Manual del Maestro, página 12, para ver las respuestas y los puntos de discusión.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20</a:t>
            </a:fld>
            <a:endParaRPr lang="en-US" dirty="0"/>
          </a:p>
        </p:txBody>
      </p:sp>
    </p:spTree>
    <p:extLst>
      <p:ext uri="{BB962C8B-B14F-4D97-AF65-F5344CB8AC3E}">
        <p14:creationId xmlns:p14="http://schemas.microsoft.com/office/powerpoint/2010/main" val="31772234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 Referirse al Manual del Maestro, página 12, para ver las respuestas y los puntos de discusión.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21</a:t>
            </a:fld>
            <a:endParaRPr lang="en-US" dirty="0"/>
          </a:p>
        </p:txBody>
      </p:sp>
    </p:spTree>
    <p:extLst>
      <p:ext uri="{BB962C8B-B14F-4D97-AF65-F5344CB8AC3E}">
        <p14:creationId xmlns:p14="http://schemas.microsoft.com/office/powerpoint/2010/main" val="6193285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Referirse al Manual del Maestro, página 12, para ver las respuestas y los puntos de discusión.</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22</a:t>
            </a:fld>
            <a:endParaRPr lang="en-US" dirty="0"/>
          </a:p>
        </p:txBody>
      </p:sp>
    </p:spTree>
    <p:extLst>
      <p:ext uri="{BB962C8B-B14F-4D97-AF65-F5344CB8AC3E}">
        <p14:creationId xmlns:p14="http://schemas.microsoft.com/office/powerpoint/2010/main" val="10983966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Referirse al Manual del Maestro, página 12, para ver las respuestas y los puntos de discusión.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23</a:t>
            </a:fld>
            <a:endParaRPr lang="en-US" dirty="0"/>
          </a:p>
        </p:txBody>
      </p:sp>
    </p:spTree>
    <p:extLst>
      <p:ext uri="{BB962C8B-B14F-4D97-AF65-F5344CB8AC3E}">
        <p14:creationId xmlns:p14="http://schemas.microsoft.com/office/powerpoint/2010/main" val="27569312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Referirse al Manual del Maestro, página 13, para introducción e información sobre cómo presentar el DVD “Opciones” (</a:t>
            </a:r>
            <a:r>
              <a:rPr lang="es-MX" sz="1200" i="1" kern="1200" dirty="0" err="1" smtClean="0">
                <a:solidFill>
                  <a:schemeClr val="tx1"/>
                </a:solidFill>
                <a:latin typeface="+mn-lt"/>
                <a:ea typeface="+mn-ea"/>
                <a:cs typeface="+mn-cs"/>
              </a:rPr>
              <a:t>Choices</a:t>
            </a:r>
            <a:r>
              <a:rPr lang="es-MX" sz="1200" kern="1200" dirty="0" smtClean="0">
                <a:solidFill>
                  <a:schemeClr val="tx1"/>
                </a:solidFill>
                <a:latin typeface="+mn-lt"/>
                <a:ea typeface="+mn-ea"/>
                <a:cs typeface="+mn-cs"/>
              </a:rPr>
              <a: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24</a:t>
            </a:fld>
            <a:endParaRPr lang="en-US" dirty="0"/>
          </a:p>
        </p:txBody>
      </p:sp>
    </p:spTree>
    <p:extLst>
      <p:ext uri="{BB962C8B-B14F-4D97-AF65-F5344CB8AC3E}">
        <p14:creationId xmlns:p14="http://schemas.microsoft.com/office/powerpoint/2010/main" val="40700108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Ver el Manual del Maestro, página 14, para introducción e información sobre la Lección C.</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25</a:t>
            </a:fld>
            <a:endParaRPr lang="en-US" dirty="0"/>
          </a:p>
        </p:txBody>
      </p:sp>
    </p:spTree>
    <p:extLst>
      <p:ext uri="{BB962C8B-B14F-4D97-AF65-F5344CB8AC3E}">
        <p14:creationId xmlns:p14="http://schemas.microsoft.com/office/powerpoint/2010/main" val="33067287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Referirse al Manual del Maestro, página 14, para ver los puntos de discusión.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26</a:t>
            </a:fld>
            <a:endParaRPr lang="en-US" dirty="0"/>
          </a:p>
        </p:txBody>
      </p:sp>
    </p:spTree>
    <p:extLst>
      <p:ext uri="{BB962C8B-B14F-4D97-AF65-F5344CB8AC3E}">
        <p14:creationId xmlns:p14="http://schemas.microsoft.com/office/powerpoint/2010/main" val="27956924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Cambria" pitchFamily="18" charset="0"/>
                <a:ea typeface="+mn-ea"/>
                <a:cs typeface="+mn-cs"/>
              </a:rPr>
              <a:t>Referirse al Manual del Maestro, página 14, para ver los puntos de discusión.</a:t>
            </a:r>
            <a:endParaRPr lang="en-US" sz="1200" kern="1200" dirty="0" smtClean="0">
              <a:solidFill>
                <a:schemeClr val="tx1"/>
              </a:solidFill>
              <a:latin typeface="Cambria" pitchFamily="18"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27</a:t>
            </a:fld>
            <a:endParaRPr lang="en-US" dirty="0"/>
          </a:p>
        </p:txBody>
      </p:sp>
    </p:spTree>
    <p:extLst>
      <p:ext uri="{BB962C8B-B14F-4D97-AF65-F5344CB8AC3E}">
        <p14:creationId xmlns:p14="http://schemas.microsoft.com/office/powerpoint/2010/main" val="33053936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Referirse al Manual del Maestro, página 14, para ver los puntos de discusión.</a:t>
            </a:r>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28</a:t>
            </a:fld>
            <a:endParaRPr lang="en-US" dirty="0"/>
          </a:p>
        </p:txBody>
      </p:sp>
    </p:spTree>
    <p:extLst>
      <p:ext uri="{BB962C8B-B14F-4D97-AF65-F5344CB8AC3E}">
        <p14:creationId xmlns:p14="http://schemas.microsoft.com/office/powerpoint/2010/main" val="18185354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Referirse al Manual del Maestro, página 15, para ver los puntos de discusión.</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29</a:t>
            </a:fld>
            <a:endParaRPr lang="en-US" dirty="0"/>
          </a:p>
        </p:txBody>
      </p:sp>
    </p:spTree>
    <p:extLst>
      <p:ext uri="{BB962C8B-B14F-4D97-AF65-F5344CB8AC3E}">
        <p14:creationId xmlns:p14="http://schemas.microsoft.com/office/powerpoint/2010/main" val="3347159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Cambria" pitchFamily="18" charset="0"/>
                <a:ea typeface="+mn-ea"/>
                <a:cs typeface="+mn-cs"/>
              </a:rPr>
              <a:t>Información detallada para esta página se encuentra en la página 8 del Manual del Maestro.</a:t>
            </a:r>
            <a:endParaRPr lang="en-US" sz="1200" kern="1200" dirty="0">
              <a:solidFill>
                <a:schemeClr val="tx1"/>
              </a:solidFill>
              <a:latin typeface="Cambria" pitchFamily="18" charset="0"/>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3</a:t>
            </a:fld>
            <a:endParaRPr lang="en-US" dirty="0"/>
          </a:p>
        </p:txBody>
      </p:sp>
    </p:spTree>
    <p:extLst>
      <p:ext uri="{BB962C8B-B14F-4D97-AF65-F5344CB8AC3E}">
        <p14:creationId xmlns:p14="http://schemas.microsoft.com/office/powerpoint/2010/main" val="41218227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Cambria" pitchFamily="18" charset="0"/>
                <a:ea typeface="+mn-ea"/>
                <a:cs typeface="+mn-cs"/>
              </a:rPr>
              <a:t>Referirse al Manual del Maestro, página 15, para ver los puntos de discusión.</a:t>
            </a:r>
            <a:endParaRPr lang="en-US" sz="1200" kern="1200" dirty="0">
              <a:solidFill>
                <a:schemeClr val="tx1"/>
              </a:solidFill>
              <a:latin typeface="Cambria" pitchFamily="18" charset="0"/>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30</a:t>
            </a:fld>
            <a:endParaRPr lang="en-US" dirty="0"/>
          </a:p>
        </p:txBody>
      </p:sp>
    </p:spTree>
    <p:extLst>
      <p:ext uri="{BB962C8B-B14F-4D97-AF65-F5344CB8AC3E}">
        <p14:creationId xmlns:p14="http://schemas.microsoft.com/office/powerpoint/2010/main" val="15910784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Cambria" pitchFamily="18" charset="0"/>
                <a:ea typeface="+mn-ea"/>
                <a:cs typeface="+mn-cs"/>
              </a:rPr>
              <a:t>Referirse al Manual del Maestro, página 15, para ver los puntos de discusión. Algunas veces sólo pensamos que una persona con depresión es callada y reservada. La depresión, especialmente en los jóvenes, puede mostrarse con una conducta agresiva y en estallidos de enojo o emoción. Hay varios tipos de conducta que, si no son típicos del individuo, necesitan atención al menos haciendo preguntas.</a:t>
            </a:r>
            <a:endParaRPr lang="en-US" sz="1200" kern="1200" dirty="0">
              <a:solidFill>
                <a:schemeClr val="tx1"/>
              </a:solidFill>
              <a:latin typeface="Cambria" pitchFamily="18" charset="0"/>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31</a:t>
            </a:fld>
            <a:endParaRPr lang="en-US" dirty="0"/>
          </a:p>
        </p:txBody>
      </p:sp>
    </p:spTree>
    <p:extLst>
      <p:ext uri="{BB962C8B-B14F-4D97-AF65-F5344CB8AC3E}">
        <p14:creationId xmlns:p14="http://schemas.microsoft.com/office/powerpoint/2010/main" val="1070792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Cambria" pitchFamily="18" charset="0"/>
                <a:ea typeface="+mn-ea"/>
                <a:cs typeface="+mn-cs"/>
              </a:rPr>
              <a:t>Referirse al Manual del Maestro, página 15, para ver los puntos de discusión.</a:t>
            </a:r>
            <a:endParaRPr lang="en-US" sz="1200" kern="1200" dirty="0">
              <a:solidFill>
                <a:schemeClr val="tx1"/>
              </a:solidFill>
              <a:latin typeface="Cambria" pitchFamily="18" charset="0"/>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32</a:t>
            </a:fld>
            <a:endParaRPr lang="en-US" dirty="0"/>
          </a:p>
        </p:txBody>
      </p:sp>
    </p:spTree>
    <p:extLst>
      <p:ext uri="{BB962C8B-B14F-4D97-AF65-F5344CB8AC3E}">
        <p14:creationId xmlns:p14="http://schemas.microsoft.com/office/powerpoint/2010/main" val="8616642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Ver el Manual del Maestro, página 16, para una introducción de la Lección D. Diga a los estudiantes: Cuando veamos el video otra vez, pongan atención a la conducta de Mark y Jan para ver si pueden identificar “señales de preocupación”. Hagan una lista en un papel de todas las señales que vean. Piensen en lo que saben sobre la formación de ideas suicidas. ¿Qué hubieran ustedes hecho antes? ¿Qué harían ustedes ahora?</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33</a:t>
            </a:fld>
            <a:endParaRPr lang="en-US" dirty="0"/>
          </a:p>
        </p:txBody>
      </p:sp>
    </p:spTree>
    <p:extLst>
      <p:ext uri="{BB962C8B-B14F-4D97-AF65-F5344CB8AC3E}">
        <p14:creationId xmlns:p14="http://schemas.microsoft.com/office/powerpoint/2010/main" val="31706643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kern="1200" dirty="0" smtClean="0">
                <a:solidFill>
                  <a:schemeClr val="tx1"/>
                </a:solidFill>
                <a:latin typeface="+mn-lt"/>
                <a:ea typeface="+mn-ea"/>
                <a:cs typeface="+mn-cs"/>
              </a:rPr>
              <a:t>Ver el Manual del Maestro, páginas 17-18, para introducción y puntos a discutir de la Lección E.</a:t>
            </a:r>
            <a:endParaRPr lang="en-US" sz="1200" kern="1200" dirty="0" smtClean="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34</a:t>
            </a:fld>
            <a:endParaRPr lang="en-US" dirty="0"/>
          </a:p>
        </p:txBody>
      </p:sp>
    </p:spTree>
    <p:extLst>
      <p:ext uri="{BB962C8B-B14F-4D97-AF65-F5344CB8AC3E}">
        <p14:creationId xmlns:p14="http://schemas.microsoft.com/office/powerpoint/2010/main" val="11754162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Referirse al Manual del Maestro, página 17, para ver los puntos de discusión.</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35</a:t>
            </a:fld>
            <a:endParaRPr lang="en-US" dirty="0"/>
          </a:p>
        </p:txBody>
      </p:sp>
    </p:spTree>
    <p:extLst>
      <p:ext uri="{BB962C8B-B14F-4D97-AF65-F5344CB8AC3E}">
        <p14:creationId xmlns:p14="http://schemas.microsoft.com/office/powerpoint/2010/main" val="30864726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See Teacher</a:t>
            </a:r>
            <a:r>
              <a:rPr lang="en-US" baseline="0" dirty="0" smtClean="0"/>
              <a:t> Manual, Page 21,  for detailed information on the Rascal Flatts B1 Project.</a:t>
            </a:r>
            <a:endParaRPr lang="en-US" dirty="0" smtClean="0"/>
          </a:p>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36</a:t>
            </a:fld>
            <a:endParaRPr lang="en-US" dirty="0"/>
          </a:p>
        </p:txBody>
      </p:sp>
    </p:spTree>
    <p:extLst>
      <p:ext uri="{BB962C8B-B14F-4D97-AF65-F5344CB8AC3E}">
        <p14:creationId xmlns:p14="http://schemas.microsoft.com/office/powerpoint/2010/main" val="22373961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Referirse al Manual del Maestro, página 19, para ver los puntos de discusión.</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37</a:t>
            </a:fld>
            <a:endParaRPr lang="en-US" dirty="0"/>
          </a:p>
        </p:txBody>
      </p:sp>
    </p:spTree>
    <p:extLst>
      <p:ext uri="{BB962C8B-B14F-4D97-AF65-F5344CB8AC3E}">
        <p14:creationId xmlns:p14="http://schemas.microsoft.com/office/powerpoint/2010/main" val="133752039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Referirse al Manual del Maestro, página 19, para ver los puntos de discusión. Ver página 20 del Manual del Maestro para tareas y actividades de extensión opcionales.</a:t>
            </a:r>
            <a:endParaRPr lang="en-US" sz="1200" kern="1200" dirty="0" smtClean="0">
              <a:solidFill>
                <a:schemeClr val="tx1"/>
              </a:solidFill>
              <a:latin typeface="+mn-lt"/>
              <a:ea typeface="+mn-ea"/>
              <a:cs typeface="+mn-cs"/>
            </a:endParaRPr>
          </a:p>
          <a:p>
            <a:endParaRPr lang="en-US" dirty="0" smtClean="0"/>
          </a:p>
        </p:txBody>
      </p:sp>
      <p:sp>
        <p:nvSpPr>
          <p:cNvPr id="4" name="Slide Number Placeholder 3"/>
          <p:cNvSpPr>
            <a:spLocks noGrp="1"/>
          </p:cNvSpPr>
          <p:nvPr>
            <p:ph type="sldNum" sz="quarter" idx="10"/>
          </p:nvPr>
        </p:nvSpPr>
        <p:spPr/>
        <p:txBody>
          <a:bodyPr/>
          <a:lstStyle/>
          <a:p>
            <a:fld id="{DD602D91-914E-49F0-BE33-F054C31FA239}" type="slidenum">
              <a:rPr lang="en-US" smtClean="0"/>
              <a:pPr/>
              <a:t>38</a:t>
            </a:fld>
            <a:endParaRPr lang="en-US" dirty="0"/>
          </a:p>
        </p:txBody>
      </p:sp>
    </p:spTree>
    <p:extLst>
      <p:ext uri="{BB962C8B-B14F-4D97-AF65-F5344CB8AC3E}">
        <p14:creationId xmlns:p14="http://schemas.microsoft.com/office/powerpoint/2010/main" val="6677616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D602D91-914E-49F0-BE33-F054C31FA239}" type="slidenum">
              <a:rPr lang="en-US" smtClean="0"/>
              <a:pPr/>
              <a:t>39</a:t>
            </a:fld>
            <a:endParaRPr lang="en-US" dirty="0"/>
          </a:p>
        </p:txBody>
      </p:sp>
    </p:spTree>
    <p:extLst>
      <p:ext uri="{BB962C8B-B14F-4D97-AF65-F5344CB8AC3E}">
        <p14:creationId xmlns:p14="http://schemas.microsoft.com/office/powerpoint/2010/main" val="1636287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Cambria" pitchFamily="18" charset="0"/>
                <a:ea typeface="+mn-ea"/>
                <a:cs typeface="+mn-cs"/>
              </a:rPr>
              <a:t>La Historia de Jason está en la página 9 del Manual del Maestro.</a:t>
            </a:r>
            <a:endParaRPr lang="en-US" sz="1200" kern="1200" dirty="0">
              <a:solidFill>
                <a:schemeClr val="tx1"/>
              </a:solidFill>
              <a:latin typeface="Cambria" pitchFamily="18" charset="0"/>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4</a:t>
            </a:fld>
            <a:endParaRPr lang="en-US" dirty="0"/>
          </a:p>
        </p:txBody>
      </p:sp>
    </p:spTree>
    <p:extLst>
      <p:ext uri="{BB962C8B-B14F-4D97-AF65-F5344CB8AC3E}">
        <p14:creationId xmlns:p14="http://schemas.microsoft.com/office/powerpoint/2010/main" val="3567637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Cambria" pitchFamily="18" charset="0"/>
                <a:ea typeface="+mn-ea"/>
                <a:cs typeface="+mn-cs"/>
              </a:rPr>
              <a:t>Distribuya la hoja de trabajo #1 y pida a los estudiantes que en este momento encierren en un círculo sus respuestas. Deles unos minutos para completar esta tarea.</a:t>
            </a:r>
            <a:endParaRPr lang="en-US" sz="1200" kern="1200" dirty="0">
              <a:solidFill>
                <a:schemeClr val="tx1"/>
              </a:solidFill>
              <a:latin typeface="Cambria" pitchFamily="18" charset="0"/>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5</a:t>
            </a:fld>
            <a:endParaRPr lang="en-US" dirty="0"/>
          </a:p>
        </p:txBody>
      </p:sp>
    </p:spTree>
    <p:extLst>
      <p:ext uri="{BB962C8B-B14F-4D97-AF65-F5344CB8AC3E}">
        <p14:creationId xmlns:p14="http://schemas.microsoft.com/office/powerpoint/2010/main" val="20875546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Cambria" pitchFamily="18" charset="0"/>
                <a:ea typeface="+mn-ea"/>
                <a:cs typeface="+mn-cs"/>
              </a:rPr>
              <a:t>Referirse al Manual del Maestro, página 10, para ver las respuestas y los puntos de discusión.</a:t>
            </a:r>
            <a:endParaRPr lang="en-US" sz="1200" kern="1200" dirty="0">
              <a:solidFill>
                <a:schemeClr val="tx1"/>
              </a:solidFill>
              <a:latin typeface="Cambria" pitchFamily="18" charset="0"/>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6</a:t>
            </a:fld>
            <a:endParaRPr lang="en-US" dirty="0"/>
          </a:p>
        </p:txBody>
      </p:sp>
    </p:spTree>
    <p:extLst>
      <p:ext uri="{BB962C8B-B14F-4D97-AF65-F5344CB8AC3E}">
        <p14:creationId xmlns:p14="http://schemas.microsoft.com/office/powerpoint/2010/main" val="1726405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Cambria" pitchFamily="18" charset="0"/>
                <a:ea typeface="+mn-ea"/>
                <a:cs typeface="+mn-cs"/>
              </a:rPr>
              <a:t>Referirse al Manual del Maestro, página 10, para ver las respuestas y los puntos de discusión.  (CDC, WISQARS </a:t>
            </a:r>
            <a:r>
              <a:rPr lang="es-MX" sz="1200" kern="1200" dirty="0" smtClean="0">
                <a:solidFill>
                  <a:schemeClr val="tx1"/>
                </a:solidFill>
                <a:latin typeface="Cambria" pitchFamily="18" charset="0"/>
                <a:ea typeface="+mn-ea"/>
                <a:cs typeface="+mn-cs"/>
              </a:rPr>
              <a:t>2011)</a:t>
            </a:r>
            <a:endParaRPr lang="en-US" sz="1200" kern="1200" dirty="0">
              <a:solidFill>
                <a:schemeClr val="tx1"/>
              </a:solidFill>
              <a:latin typeface="Cambria" pitchFamily="18" charset="0"/>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7</a:t>
            </a:fld>
            <a:endParaRPr lang="en-US" dirty="0"/>
          </a:p>
        </p:txBody>
      </p:sp>
    </p:spTree>
    <p:extLst>
      <p:ext uri="{BB962C8B-B14F-4D97-AF65-F5344CB8AC3E}">
        <p14:creationId xmlns:p14="http://schemas.microsoft.com/office/powerpoint/2010/main" val="1141643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La primera causa principal de muerte de los jóvenes entre 10 y 24 años es los accidentes (accidentes de todos tipos – automovilísticos, caídas, sobredosis, etc.).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8</a:t>
            </a:fld>
            <a:endParaRPr lang="en-US" dirty="0"/>
          </a:p>
        </p:txBody>
      </p:sp>
    </p:spTree>
    <p:extLst>
      <p:ext uri="{BB962C8B-B14F-4D97-AF65-F5344CB8AC3E}">
        <p14:creationId xmlns:p14="http://schemas.microsoft.com/office/powerpoint/2010/main" val="37446762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z="1200" kern="1200" dirty="0" smtClean="0">
                <a:solidFill>
                  <a:schemeClr val="tx1"/>
                </a:solidFill>
                <a:latin typeface="+mn-lt"/>
                <a:ea typeface="+mn-ea"/>
                <a:cs typeface="+mn-cs"/>
              </a:rPr>
              <a:t>Referirse al Manual del Maestro, página 10, para ver las respuestas y los puntos de discusión.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D602D91-914E-49F0-BE33-F054C31FA239}" type="slidenum">
              <a:rPr lang="en-US" smtClean="0"/>
              <a:pPr/>
              <a:t>9</a:t>
            </a:fld>
            <a:endParaRPr lang="en-US" dirty="0"/>
          </a:p>
        </p:txBody>
      </p:sp>
    </p:spTree>
    <p:extLst>
      <p:ext uri="{BB962C8B-B14F-4D97-AF65-F5344CB8AC3E}">
        <p14:creationId xmlns:p14="http://schemas.microsoft.com/office/powerpoint/2010/main" val="1243961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2BDD94-00D4-4EF6-BAF2-388530B6B21E}" type="datetimeFigureOut">
              <a:rPr lang="en-US" smtClean="0"/>
              <a:pPr/>
              <a:t>7/1/2014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69B4540-DF72-496B-BA48-F3A06F5EFB0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2BDD94-00D4-4EF6-BAF2-388530B6B21E}" type="datetimeFigureOut">
              <a:rPr lang="en-US" smtClean="0"/>
              <a:pPr/>
              <a:t>7/1/2014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9B4540-DF72-496B-BA48-F3A06F5EFB0B}" type="slidenum">
              <a:rPr lang="en-US" smtClean="0"/>
              <a:pPr/>
              <a:t>‹#›</a:t>
            </a:fld>
            <a:endParaRPr lang="en-US" dirty="0"/>
          </a:p>
        </p:txBody>
      </p:sp>
      <p:pic>
        <p:nvPicPr>
          <p:cNvPr id="7" name="Picture 6" descr="JFI Clear logo 1.PNG"/>
          <p:cNvPicPr>
            <a:picLocks noChangeAspect="1"/>
          </p:cNvPicPr>
          <p:nvPr userDrawn="1"/>
        </p:nvPicPr>
        <p:blipFill>
          <a:blip r:embed="rId13" cstate="print"/>
          <a:stretch>
            <a:fillRect/>
          </a:stretch>
        </p:blipFill>
        <p:spPr>
          <a:xfrm>
            <a:off x="304800" y="6096000"/>
            <a:ext cx="1600200" cy="572107"/>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www.jasonfoundation.com/"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36.xml"/><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hyperlink" Target="http://www.rascalflattsb1.com/" TargetMode="External"/><Relationship Id="rId9" Type="http://schemas.openxmlformats.org/officeDocument/2006/relationships/image" Target="../media/image7.emf"/></Relationships>
</file>

<file path=ppt/slides/_rels/slide3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9.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www.jasonfoundation.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clrChange>
              <a:clrFrom>
                <a:srgbClr val="FFFFFF"/>
              </a:clrFrom>
              <a:clrTo>
                <a:srgbClr val="FFFFFF">
                  <a:alpha val="0"/>
                </a:srgbClr>
              </a:clrTo>
            </a:clrChange>
          </a:blip>
          <a:srcRect l="25882" t="6918" r="4785" b="15255"/>
          <a:stretch>
            <a:fillRect/>
          </a:stretch>
        </p:blipFill>
        <p:spPr bwMode="auto">
          <a:xfrm>
            <a:off x="0" y="0"/>
            <a:ext cx="9144000" cy="6858000"/>
          </a:xfrm>
          <a:prstGeom prst="rect">
            <a:avLst/>
          </a:prstGeom>
        </p:spPr>
      </p:pic>
      <p:sp>
        <p:nvSpPr>
          <p:cNvPr id="5" name="Title 4"/>
          <p:cNvSpPr>
            <a:spLocks noGrp="1"/>
          </p:cNvSpPr>
          <p:nvPr>
            <p:ph type="ctrTitle"/>
          </p:nvPr>
        </p:nvSpPr>
        <p:spPr>
          <a:xfrm>
            <a:off x="1447800" y="152401"/>
            <a:ext cx="7696200" cy="1295400"/>
          </a:xfrm>
        </p:spPr>
        <p:txBody>
          <a:bodyPr>
            <a:noAutofit/>
          </a:bodyPr>
          <a:lstStyle/>
          <a:p>
            <a:r>
              <a:rPr lang="en-US" sz="4800" dirty="0" smtClean="0">
                <a:solidFill>
                  <a:schemeClr val="bg1"/>
                </a:solidFill>
                <a:effectLst>
                  <a:outerShdw blurRad="38100" dist="38100" dir="2700000" algn="tl">
                    <a:srgbClr val="000000">
                      <a:alpha val="43137"/>
                    </a:srgbClr>
                  </a:outerShdw>
                </a:effectLst>
                <a:latin typeface="Cambria" pitchFamily="18" charset="0"/>
              </a:rPr>
              <a:t>The Jason Foundation, Inc.</a:t>
            </a:r>
            <a:endParaRPr lang="en-US" sz="4800" dirty="0">
              <a:solidFill>
                <a:schemeClr val="bg1"/>
              </a:solidFill>
              <a:effectLst>
                <a:outerShdw blurRad="38100" dist="38100" dir="2700000" algn="tl">
                  <a:srgbClr val="000000">
                    <a:alpha val="43137"/>
                  </a:srgbClr>
                </a:outerShdw>
              </a:effectLst>
              <a:latin typeface="Cambria" pitchFamily="18" charset="0"/>
            </a:endParaRPr>
          </a:p>
        </p:txBody>
      </p:sp>
      <p:sp>
        <p:nvSpPr>
          <p:cNvPr id="6" name="Subtitle 5"/>
          <p:cNvSpPr>
            <a:spLocks noGrp="1"/>
          </p:cNvSpPr>
          <p:nvPr>
            <p:ph type="subTitle" idx="1"/>
          </p:nvPr>
        </p:nvSpPr>
        <p:spPr>
          <a:xfrm>
            <a:off x="3124200" y="2590800"/>
            <a:ext cx="6019800" cy="4267200"/>
          </a:xfrm>
        </p:spPr>
        <p:txBody>
          <a:bodyPr>
            <a:normAutofit fontScale="77500" lnSpcReduction="20000"/>
          </a:bodyPr>
          <a:lstStyle/>
          <a:p>
            <a:endParaRPr lang="es-MX" sz="4800" dirty="0" smtClean="0">
              <a:solidFill>
                <a:schemeClr val="bg1"/>
              </a:solidFill>
              <a:latin typeface="Cambria" pitchFamily="18" charset="0"/>
            </a:endParaRPr>
          </a:p>
          <a:p>
            <a:r>
              <a:rPr lang="es-MX" sz="4400" dirty="0" smtClean="0">
                <a:solidFill>
                  <a:schemeClr val="bg1"/>
                </a:solidFill>
                <a:latin typeface="Cambria" pitchFamily="18" charset="0"/>
              </a:rPr>
              <a:t>Una unidad de Plan de Estudio</a:t>
            </a:r>
            <a:endParaRPr lang="en-US" sz="4400" dirty="0" smtClean="0">
              <a:solidFill>
                <a:schemeClr val="bg1"/>
              </a:solidFill>
              <a:latin typeface="Cambria" pitchFamily="18" charset="0"/>
            </a:endParaRPr>
          </a:p>
          <a:p>
            <a:r>
              <a:rPr lang="es-MX" sz="4400" dirty="0" smtClean="0">
                <a:solidFill>
                  <a:schemeClr val="bg1"/>
                </a:solidFill>
                <a:latin typeface="Cambria" pitchFamily="18" charset="0"/>
              </a:rPr>
              <a:t>para el conocimiento y</a:t>
            </a:r>
            <a:endParaRPr lang="en-US" sz="4400" dirty="0" smtClean="0">
              <a:solidFill>
                <a:schemeClr val="bg1"/>
              </a:solidFill>
              <a:latin typeface="Cambria" pitchFamily="18" charset="0"/>
            </a:endParaRPr>
          </a:p>
          <a:p>
            <a:r>
              <a:rPr lang="es-MX" sz="4400" dirty="0" smtClean="0">
                <a:solidFill>
                  <a:schemeClr val="bg1"/>
                </a:solidFill>
                <a:latin typeface="Cambria" pitchFamily="18" charset="0"/>
              </a:rPr>
              <a:t>la prevención</a:t>
            </a:r>
            <a:endParaRPr lang="en-US" sz="4400" dirty="0" smtClean="0">
              <a:solidFill>
                <a:schemeClr val="bg1"/>
              </a:solidFill>
              <a:latin typeface="Cambria" pitchFamily="18" charset="0"/>
            </a:endParaRPr>
          </a:p>
          <a:p>
            <a:r>
              <a:rPr lang="es-MX" sz="4400" dirty="0" smtClean="0">
                <a:solidFill>
                  <a:schemeClr val="bg1"/>
                </a:solidFill>
                <a:latin typeface="Cambria" pitchFamily="18" charset="0"/>
              </a:rPr>
              <a:t>del Suicidio Juvenil</a:t>
            </a:r>
            <a:endParaRPr lang="en-US" sz="4400" dirty="0" smtClean="0">
              <a:solidFill>
                <a:schemeClr val="bg1"/>
              </a:solidFill>
              <a:latin typeface="Cambria" pitchFamily="18" charset="0"/>
            </a:endParaRPr>
          </a:p>
          <a:p>
            <a:endParaRPr lang="en-US" sz="3400" dirty="0" smtClean="0">
              <a:solidFill>
                <a:schemeClr val="bg1"/>
              </a:solidFill>
              <a:latin typeface="Cambria" pitchFamily="18" charset="0"/>
            </a:endParaRPr>
          </a:p>
          <a:p>
            <a:endParaRPr lang="en-US" sz="3400" dirty="0" smtClean="0">
              <a:solidFill>
                <a:schemeClr val="bg1"/>
              </a:solidFill>
              <a:latin typeface="Cambria" pitchFamily="18" charset="0"/>
            </a:endParaRPr>
          </a:p>
          <a:p>
            <a:r>
              <a:rPr lang="en-US" sz="4400" dirty="0" smtClean="0">
                <a:solidFill>
                  <a:schemeClr val="bg1"/>
                </a:solidFill>
                <a:latin typeface="Cambria" pitchFamily="18" charset="0"/>
                <a:hlinkClick r:id="rId4"/>
              </a:rPr>
              <a:t>www.jasonfoundation.com</a:t>
            </a:r>
            <a:r>
              <a:rPr lang="en-US" sz="4400" dirty="0" smtClean="0">
                <a:solidFill>
                  <a:schemeClr val="bg1"/>
                </a:solidFill>
                <a:latin typeface="Cambria" pitchFamily="18" charset="0"/>
              </a:rPr>
              <a:t> </a:t>
            </a:r>
            <a:endParaRPr lang="en-US" sz="4400" dirty="0">
              <a:solidFill>
                <a:schemeClr val="bg1"/>
              </a:solidFill>
              <a:latin typeface="Cambria" pitchFamily="18" charset="0"/>
            </a:endParaRPr>
          </a:p>
        </p:txBody>
      </p:sp>
      <p:pic>
        <p:nvPicPr>
          <p:cNvPr id="11" name="Picture 10" descr="JFI Clear logo 1.PNG"/>
          <p:cNvPicPr>
            <a:picLocks noChangeAspect="1"/>
          </p:cNvPicPr>
          <p:nvPr/>
        </p:nvPicPr>
        <p:blipFill>
          <a:blip r:embed="rId5" cstate="print"/>
          <a:stretch>
            <a:fillRect/>
          </a:stretch>
        </p:blipFill>
        <p:spPr>
          <a:xfrm>
            <a:off x="228600" y="6019800"/>
            <a:ext cx="1524000" cy="544864"/>
          </a:xfrm>
          <a:prstGeom prst="rect">
            <a:avLst/>
          </a:prstGeom>
        </p:spPr>
      </p:pic>
      <p:sp>
        <p:nvSpPr>
          <p:cNvPr id="7" name="TextBox 6"/>
          <p:cNvSpPr txBox="1"/>
          <p:nvPr/>
        </p:nvSpPr>
        <p:spPr>
          <a:xfrm>
            <a:off x="1981200" y="1752600"/>
            <a:ext cx="7162800" cy="707886"/>
          </a:xfrm>
          <a:prstGeom prst="rect">
            <a:avLst/>
          </a:prstGeom>
          <a:noFill/>
        </p:spPr>
        <p:txBody>
          <a:bodyPr wrap="square" rtlCol="0">
            <a:spAutoFit/>
          </a:bodyPr>
          <a:lstStyle/>
          <a:p>
            <a:r>
              <a:rPr lang="es-MX" sz="4000" dirty="0" smtClean="0">
                <a:solidFill>
                  <a:schemeClr val="bg1"/>
                </a:solidFill>
                <a:latin typeface="Cambria" pitchFamily="18" charset="0"/>
              </a:rPr>
              <a:t>“Una Promesa para el Mañana”</a:t>
            </a:r>
            <a:endParaRPr lang="en-US" sz="4000" dirty="0" smtClean="0">
              <a:solidFill>
                <a:schemeClr val="bg1"/>
              </a:solidFill>
              <a:latin typeface="Cambri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s-MX" sz="6000" dirty="0" smtClean="0">
                <a:effectLst>
                  <a:outerShdw blurRad="38100" dist="38100" dir="2700000" algn="tl">
                    <a:srgbClr val="000000">
                      <a:alpha val="43137"/>
                    </a:srgbClr>
                  </a:outerShdw>
                </a:effectLst>
                <a:latin typeface="Cambria" pitchFamily="18" charset="0"/>
              </a:rPr>
              <a:t>Se estima que</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r>
              <a:rPr lang="es-MX" sz="4400" dirty="0" smtClean="0">
                <a:latin typeface="Cambria" pitchFamily="18" charset="0"/>
              </a:rPr>
              <a:t>Perdemos</a:t>
            </a:r>
            <a:endParaRPr lang="en-US" sz="4400" dirty="0" smtClean="0">
              <a:latin typeface="Cambria" pitchFamily="18" charset="0"/>
            </a:endParaRPr>
          </a:p>
          <a:p>
            <a:pPr algn="ctr">
              <a:buNone/>
            </a:pPr>
            <a:r>
              <a:rPr lang="es-MX" sz="4400" dirty="0" smtClean="0">
                <a:latin typeface="Cambria" pitchFamily="18" charset="0"/>
              </a:rPr>
              <a:t>aproximadamente a </a:t>
            </a:r>
            <a:r>
              <a:rPr lang="es-MX" sz="4400" b="1" dirty="0" smtClean="0">
                <a:latin typeface="Cambria" pitchFamily="18" charset="0"/>
              </a:rPr>
              <a:t>5,000</a:t>
            </a:r>
            <a:endParaRPr lang="en-US" sz="4400" dirty="0" smtClean="0">
              <a:latin typeface="Cambria" pitchFamily="18" charset="0"/>
            </a:endParaRPr>
          </a:p>
          <a:p>
            <a:pPr algn="ctr">
              <a:buNone/>
            </a:pPr>
            <a:r>
              <a:rPr lang="es-MX" sz="4400" dirty="0" smtClean="0">
                <a:latin typeface="Cambria" pitchFamily="18" charset="0"/>
              </a:rPr>
              <a:t>jóvenes cada año</a:t>
            </a:r>
            <a:endParaRPr lang="en-US" sz="4400" dirty="0" smtClean="0">
              <a:latin typeface="Cambria" pitchFamily="18" charset="0"/>
            </a:endParaRPr>
          </a:p>
          <a:p>
            <a:pPr algn="ctr">
              <a:buNone/>
            </a:pPr>
            <a:r>
              <a:rPr lang="es-MX" sz="4400" dirty="0" smtClean="0">
                <a:latin typeface="Cambria" pitchFamily="18" charset="0"/>
              </a:rPr>
              <a:t>debido al suicidio</a:t>
            </a:r>
            <a:endParaRPr lang="en-US" sz="4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s-MX" sz="6000" dirty="0" smtClean="0">
                <a:effectLst>
                  <a:outerShdw blurRad="38100" dist="38100" dir="2700000" algn="tl">
                    <a:srgbClr val="000000">
                      <a:alpha val="43137"/>
                    </a:srgbClr>
                  </a:outerShdw>
                </a:effectLst>
                <a:latin typeface="Cambria" pitchFamily="18" charset="0"/>
              </a:rPr>
              <a:t>Cada semana,</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r>
              <a:rPr lang="es-MX" sz="4400" dirty="0" smtClean="0">
                <a:latin typeface="Cambria" pitchFamily="18" charset="0"/>
              </a:rPr>
              <a:t>Perdemos aproximadamente</a:t>
            </a:r>
            <a:endParaRPr lang="en-US" sz="4400" dirty="0" smtClean="0">
              <a:latin typeface="Cambria" pitchFamily="18" charset="0"/>
            </a:endParaRPr>
          </a:p>
          <a:p>
            <a:pPr algn="ctr">
              <a:buNone/>
            </a:pPr>
            <a:r>
              <a:rPr lang="es-MX" sz="4400" dirty="0" smtClean="0">
                <a:latin typeface="Cambria" pitchFamily="18" charset="0"/>
              </a:rPr>
              <a:t>a 100 jóvenes debido a </a:t>
            </a:r>
            <a:endParaRPr lang="en-US" sz="4400" dirty="0" smtClean="0">
              <a:latin typeface="Cambria" pitchFamily="18" charset="0"/>
            </a:endParaRPr>
          </a:p>
          <a:p>
            <a:pPr algn="ctr">
              <a:buNone/>
            </a:pPr>
            <a:r>
              <a:rPr lang="es-MX" sz="4400" dirty="0" smtClean="0">
                <a:latin typeface="Cambria" pitchFamily="18" charset="0"/>
              </a:rPr>
              <a:t>la “Epidemia Silenciosa”</a:t>
            </a:r>
            <a:endParaRPr lang="en-US" sz="4400" dirty="0" smtClean="0">
              <a:latin typeface="Cambria" pitchFamily="18" charset="0"/>
            </a:endParaRPr>
          </a:p>
          <a:p>
            <a:pPr algn="ctr">
              <a:buNone/>
            </a:pPr>
            <a:r>
              <a:rPr lang="es-MX" sz="4400" dirty="0" smtClean="0">
                <a:latin typeface="Cambria" pitchFamily="18" charset="0"/>
              </a:rPr>
              <a:t>del suicidio juvenil</a:t>
            </a:r>
            <a:endParaRPr lang="en-US" sz="4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s-MX" sz="6000" dirty="0" smtClean="0">
                <a:effectLst>
                  <a:outerShdw blurRad="38100" dist="38100" dir="2700000" algn="tl">
                    <a:srgbClr val="000000">
                      <a:alpha val="43137"/>
                    </a:srgbClr>
                  </a:outerShdw>
                </a:effectLst>
                <a:latin typeface="Cambria" pitchFamily="18" charset="0"/>
              </a:rPr>
              <a:t>Pregunta 2</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819400" y="1524000"/>
            <a:ext cx="6324600" cy="4572000"/>
          </a:xfrm>
        </p:spPr>
        <p:txBody>
          <a:bodyPr tIns="274320">
            <a:normAutofit/>
          </a:bodyPr>
          <a:lstStyle/>
          <a:p>
            <a:pPr marL="0" indent="0" algn="ctr">
              <a:spcBef>
                <a:spcPts val="0"/>
              </a:spcBef>
              <a:buNone/>
            </a:pPr>
            <a:r>
              <a:rPr lang="es-MX" sz="4400" dirty="0" smtClean="0">
                <a:latin typeface="Cambria" pitchFamily="18" charset="0"/>
              </a:rPr>
              <a:t>La gente que habla del suicidio o amenaza con suicidarse raramente muere debido al suicidio.</a:t>
            </a:r>
            <a:endParaRPr lang="en-US" sz="4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s-MX" sz="6000" dirty="0" smtClean="0">
                <a:effectLst>
                  <a:outerShdw blurRad="38100" dist="38100" dir="2700000" algn="tl">
                    <a:srgbClr val="000000">
                      <a:alpha val="43137"/>
                    </a:srgbClr>
                  </a:outerShdw>
                </a:effectLst>
                <a:latin typeface="Cambria" pitchFamily="18" charset="0"/>
              </a:rPr>
              <a:t>Respuesta</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endParaRPr lang="en-US" sz="4000" dirty="0" smtClean="0">
              <a:latin typeface="Cambria" pitchFamily="18" charset="0"/>
            </a:endParaRPr>
          </a:p>
          <a:p>
            <a:pPr algn="ctr">
              <a:buNone/>
            </a:pPr>
            <a:endParaRPr lang="en-US" sz="4000" dirty="0" smtClean="0">
              <a:latin typeface="Cambria" pitchFamily="18" charset="0"/>
            </a:endParaRPr>
          </a:p>
          <a:p>
            <a:pPr algn="ctr">
              <a:buNone/>
            </a:pPr>
            <a:r>
              <a:rPr lang="es-MX" sz="5400" b="1" dirty="0" smtClean="0">
                <a:latin typeface="Cambria" pitchFamily="18" charset="0"/>
              </a:rPr>
              <a:t>FALSO</a:t>
            </a:r>
            <a:endParaRPr lang="en-US" sz="5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s-MX" sz="6000" dirty="0" smtClean="0">
                <a:effectLst>
                  <a:outerShdw blurRad="38100" dist="38100" dir="2700000" algn="tl">
                    <a:srgbClr val="000000">
                      <a:alpha val="43137"/>
                    </a:srgbClr>
                  </a:outerShdw>
                </a:effectLst>
                <a:latin typeface="Cambria" pitchFamily="18" charset="0"/>
              </a:rPr>
              <a:t>Pregunta 3</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r>
              <a:rPr lang="es-MX" sz="4400" dirty="0" smtClean="0">
                <a:latin typeface="Cambria" pitchFamily="18" charset="0"/>
              </a:rPr>
              <a:t>Aproximadamente una</a:t>
            </a:r>
            <a:endParaRPr lang="en-US" sz="4400" dirty="0" smtClean="0">
              <a:latin typeface="Cambria" pitchFamily="18" charset="0"/>
            </a:endParaRPr>
          </a:p>
          <a:p>
            <a:pPr algn="ctr">
              <a:buNone/>
            </a:pPr>
            <a:r>
              <a:rPr lang="es-MX" sz="4400" dirty="0" smtClean="0">
                <a:latin typeface="Cambria" pitchFamily="18" charset="0"/>
              </a:rPr>
              <a:t>persona joven muere</a:t>
            </a:r>
            <a:endParaRPr lang="en-US" sz="4400" dirty="0" smtClean="0">
              <a:latin typeface="Cambria" pitchFamily="18" charset="0"/>
            </a:endParaRPr>
          </a:p>
          <a:p>
            <a:pPr algn="ctr">
              <a:buNone/>
            </a:pPr>
            <a:r>
              <a:rPr lang="es-MX" sz="4400" dirty="0" smtClean="0">
                <a:latin typeface="Cambria" pitchFamily="18" charset="0"/>
              </a:rPr>
              <a:t>debido al suicidio cada</a:t>
            </a:r>
          </a:p>
          <a:p>
            <a:pPr algn="ctr">
              <a:buNone/>
            </a:pPr>
            <a:r>
              <a:rPr lang="es-MX" sz="4400" dirty="0" smtClean="0">
                <a:latin typeface="Cambria" pitchFamily="18" charset="0"/>
              </a:rPr>
              <a:t>2 horas.</a:t>
            </a:r>
            <a:endParaRPr lang="en-US" sz="4400" dirty="0" smtClean="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s-MX" sz="6000" dirty="0" smtClean="0">
                <a:effectLst>
                  <a:outerShdw blurRad="38100" dist="38100" dir="2700000" algn="tl">
                    <a:srgbClr val="000000">
                      <a:alpha val="43137"/>
                    </a:srgbClr>
                  </a:outerShdw>
                </a:effectLst>
                <a:latin typeface="Cambria" pitchFamily="18" charset="0"/>
              </a:rPr>
              <a:t>Respuesta</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endParaRPr lang="en-US" sz="4000" dirty="0" smtClean="0">
              <a:latin typeface="Cambria" pitchFamily="18" charset="0"/>
            </a:endParaRPr>
          </a:p>
          <a:p>
            <a:pPr algn="ctr">
              <a:buNone/>
            </a:pPr>
            <a:endParaRPr lang="en-US" sz="4000" dirty="0" smtClean="0">
              <a:latin typeface="Cambria" pitchFamily="18" charset="0"/>
            </a:endParaRPr>
          </a:p>
          <a:p>
            <a:pPr algn="ctr">
              <a:buNone/>
            </a:pPr>
            <a:r>
              <a:rPr lang="es-MX" sz="5400" b="1" dirty="0" smtClean="0">
                <a:latin typeface="Cambria" pitchFamily="18" charset="0"/>
              </a:rPr>
              <a:t>CIERTO</a:t>
            </a:r>
            <a:endParaRPr lang="en-US" sz="5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s-MX" sz="6000" dirty="0" smtClean="0">
                <a:effectLst>
                  <a:outerShdw blurRad="38100" dist="38100" dir="2700000" algn="tl">
                    <a:srgbClr val="000000">
                      <a:alpha val="43137"/>
                    </a:srgbClr>
                  </a:outerShdw>
                </a:effectLst>
                <a:latin typeface="Cambria" pitchFamily="18" charset="0"/>
              </a:rPr>
              <a:t>Pregunta 4</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lnSpc>
                <a:spcPct val="110000"/>
              </a:lnSpc>
              <a:spcBef>
                <a:spcPts val="0"/>
              </a:spcBef>
              <a:buNone/>
            </a:pPr>
            <a:r>
              <a:rPr lang="es-MX" sz="4400" dirty="0" smtClean="0">
                <a:latin typeface="Cambria" pitchFamily="18" charset="0"/>
              </a:rPr>
              <a:t>El hablar con alguien</a:t>
            </a:r>
            <a:endParaRPr lang="en-US" sz="4400" dirty="0" smtClean="0">
              <a:latin typeface="Cambria" pitchFamily="18" charset="0"/>
            </a:endParaRPr>
          </a:p>
          <a:p>
            <a:pPr algn="ctr">
              <a:lnSpc>
                <a:spcPct val="110000"/>
              </a:lnSpc>
              <a:spcBef>
                <a:spcPts val="0"/>
              </a:spcBef>
              <a:buNone/>
            </a:pPr>
            <a:r>
              <a:rPr lang="es-MX" sz="4400" dirty="0" smtClean="0">
                <a:latin typeface="Cambria" pitchFamily="18" charset="0"/>
              </a:rPr>
              <a:t>acerca de pensamientos suicidas puede causar que ellos intenten suicidarse</a:t>
            </a:r>
            <a:r>
              <a:rPr lang="en-US" sz="4400" dirty="0" smtClean="0">
                <a:latin typeface="Cambria" pitchFamily="18" charset="0"/>
              </a:rPr>
              <a:t>.</a:t>
            </a:r>
            <a:endParaRPr lang="en-US" sz="4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s-MX" sz="6000" dirty="0" smtClean="0">
                <a:effectLst>
                  <a:outerShdw blurRad="38100" dist="38100" dir="2700000" algn="tl">
                    <a:srgbClr val="000000">
                      <a:alpha val="43137"/>
                    </a:srgbClr>
                  </a:outerShdw>
                </a:effectLst>
                <a:latin typeface="Cambria" pitchFamily="18" charset="0"/>
              </a:rPr>
              <a:t>Respuesta</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endParaRPr lang="en-US" sz="4000" dirty="0" smtClean="0">
              <a:latin typeface="Cambria" pitchFamily="18" charset="0"/>
            </a:endParaRPr>
          </a:p>
          <a:p>
            <a:pPr algn="ctr">
              <a:buNone/>
            </a:pPr>
            <a:endParaRPr lang="en-US" sz="4000" dirty="0" smtClean="0">
              <a:latin typeface="Cambria" pitchFamily="18" charset="0"/>
            </a:endParaRPr>
          </a:p>
          <a:p>
            <a:pPr algn="ctr">
              <a:buNone/>
            </a:pPr>
            <a:r>
              <a:rPr lang="en-US" sz="5400" b="1" dirty="0" smtClean="0">
                <a:latin typeface="Cambria" pitchFamily="18" charset="0"/>
              </a:rPr>
              <a:t>FALSO</a:t>
            </a:r>
            <a:endParaRPr lang="en-US" sz="5400" b="1"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s-MX" sz="6000" dirty="0" smtClean="0">
                <a:effectLst>
                  <a:outerShdw blurRad="38100" dist="38100" dir="2700000" algn="tl">
                    <a:srgbClr val="000000">
                      <a:alpha val="43137"/>
                    </a:srgbClr>
                  </a:outerShdw>
                </a:effectLst>
                <a:latin typeface="Cambria" pitchFamily="18" charset="0"/>
              </a:rPr>
              <a:t>Pregunta 5</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3048000" y="1524000"/>
            <a:ext cx="5867400" cy="4572000"/>
          </a:xfrm>
        </p:spPr>
        <p:txBody>
          <a:bodyPr tIns="274320">
            <a:normAutofit/>
          </a:bodyPr>
          <a:lstStyle/>
          <a:p>
            <a:pPr algn="ctr">
              <a:buNone/>
            </a:pPr>
            <a:endParaRPr lang="en-US" sz="4400" dirty="0" smtClean="0">
              <a:latin typeface="Cambria" pitchFamily="18" charset="0"/>
            </a:endParaRPr>
          </a:p>
          <a:p>
            <a:pPr algn="ctr">
              <a:buNone/>
            </a:pPr>
            <a:r>
              <a:rPr lang="es-MX" sz="4400" b="1" dirty="0" smtClean="0"/>
              <a:t> </a:t>
            </a:r>
            <a:r>
              <a:rPr lang="es-MX" sz="4400" dirty="0" smtClean="0">
                <a:latin typeface="Cambria" pitchFamily="18" charset="0"/>
              </a:rPr>
              <a:t>El suicidio se</a:t>
            </a:r>
          </a:p>
          <a:p>
            <a:pPr algn="ctr">
              <a:buNone/>
            </a:pPr>
            <a:r>
              <a:rPr lang="es-MX" sz="4400" dirty="0" smtClean="0">
                <a:latin typeface="Cambria" pitchFamily="18" charset="0"/>
              </a:rPr>
              <a:t>puede prevenir</a:t>
            </a:r>
            <a:r>
              <a:rPr lang="en-US" sz="4400" dirty="0" smtClean="0">
                <a:latin typeface="Cambria" pitchFamily="18" charset="0"/>
              </a:rPr>
              <a:t>.</a:t>
            </a:r>
            <a:endParaRPr lang="en-US" sz="4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s-MX" sz="6000" b="1" dirty="0" smtClean="0"/>
              <a:t/>
            </a:r>
            <a:br>
              <a:rPr lang="es-MX" sz="6000" b="1" dirty="0" smtClean="0"/>
            </a:br>
            <a:r>
              <a:rPr lang="es-MX" sz="6000" dirty="0" smtClean="0">
                <a:effectLst>
                  <a:outerShdw blurRad="38100" dist="38100" dir="2700000" algn="tl">
                    <a:srgbClr val="000000">
                      <a:alpha val="43137"/>
                    </a:srgbClr>
                  </a:outerShdw>
                </a:effectLst>
                <a:latin typeface="Cambria" pitchFamily="18" charset="0"/>
              </a:rPr>
              <a:t>Respuesta</a:t>
            </a:r>
            <a:r>
              <a:rPr lang="en-US" sz="6000" dirty="0" smtClean="0">
                <a:latin typeface="Cambria" pitchFamily="18" charset="0"/>
              </a:rPr>
              <a:t/>
            </a:r>
            <a:br>
              <a:rPr lang="en-US" sz="6000" dirty="0" smtClean="0">
                <a:latin typeface="Cambria" pitchFamily="18" charset="0"/>
              </a:rPr>
            </a:br>
            <a:r>
              <a:rPr lang="es-MX" sz="6000" b="1" dirty="0" smtClean="0"/>
              <a:t> </a:t>
            </a:r>
            <a:endParaRPr lang="en-US" sz="6000" dirty="0"/>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endParaRPr lang="en-US" sz="4000" dirty="0" smtClean="0">
              <a:latin typeface="Cambria" pitchFamily="18" charset="0"/>
            </a:endParaRPr>
          </a:p>
          <a:p>
            <a:pPr algn="ctr">
              <a:buNone/>
            </a:pPr>
            <a:endParaRPr lang="en-US" sz="4000" dirty="0" smtClean="0">
              <a:latin typeface="Cambria" pitchFamily="18" charset="0"/>
            </a:endParaRPr>
          </a:p>
          <a:p>
            <a:pPr algn="ctr">
              <a:buNone/>
            </a:pPr>
            <a:r>
              <a:rPr lang="es-MX" sz="5400" b="1" dirty="0" smtClean="0">
                <a:latin typeface="Cambria" pitchFamily="18" charset="0"/>
              </a:rPr>
              <a:t>CIERTO</a:t>
            </a:r>
            <a:endParaRPr lang="en-US" sz="5400" dirty="0" smtClean="0">
              <a:latin typeface="Cambria" pitchFamily="18" charset="0"/>
            </a:endParaRPr>
          </a:p>
          <a:p>
            <a:pPr algn="ctr">
              <a:buNone/>
            </a:pPr>
            <a:endParaRPr lang="en-US" sz="4000" dirty="0" smtClean="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25882" t="6918" r="4785" b="15255"/>
          <a:stretch>
            <a:fillRect/>
          </a:stretch>
        </p:blipFill>
        <p:spPr bwMode="auto">
          <a:xfrm>
            <a:off x="0" y="0"/>
            <a:ext cx="9144000" cy="6858000"/>
          </a:xfrm>
          <a:prstGeom prst="rect">
            <a:avLst/>
          </a:prstGeom>
          <a:noFill/>
          <a:ln w="9525">
            <a:noFill/>
            <a:miter lim="800000"/>
            <a:headEnd/>
            <a:tailEnd/>
          </a:ln>
          <a:effectLst/>
        </p:spPr>
      </p:pic>
      <p:sp>
        <p:nvSpPr>
          <p:cNvPr id="6" name="Subtitle 5"/>
          <p:cNvSpPr>
            <a:spLocks noGrp="1"/>
          </p:cNvSpPr>
          <p:nvPr>
            <p:ph type="subTitle" idx="1"/>
          </p:nvPr>
        </p:nvSpPr>
        <p:spPr>
          <a:xfrm>
            <a:off x="3886200" y="2286000"/>
            <a:ext cx="4648200" cy="3657600"/>
          </a:xfrm>
        </p:spPr>
        <p:txBody>
          <a:bodyPr>
            <a:normAutofit/>
          </a:bodyPr>
          <a:lstStyle/>
          <a:p>
            <a:pPr>
              <a:spcBef>
                <a:spcPct val="0"/>
              </a:spcBef>
            </a:pPr>
            <a:endParaRPr lang="en-US" sz="2400" b="1" dirty="0" smtClean="0">
              <a:solidFill>
                <a:schemeClr val="bg1"/>
              </a:solidFill>
              <a:latin typeface="Cambria" pitchFamily="18" charset="0"/>
            </a:endParaRPr>
          </a:p>
          <a:p>
            <a:r>
              <a:rPr lang="es-MX" sz="4400" b="1" dirty="0" smtClean="0">
                <a:solidFill>
                  <a:schemeClr val="bg1"/>
                </a:solidFill>
                <a:latin typeface="Cambria" pitchFamily="18" charset="0"/>
              </a:rPr>
              <a:t>Lección A</a:t>
            </a:r>
            <a:endParaRPr lang="en-US" sz="4400" dirty="0">
              <a:solidFill>
                <a:schemeClr val="bg1"/>
              </a:solidFill>
              <a:latin typeface="Cambria" pitchFamily="18" charset="0"/>
            </a:endParaRPr>
          </a:p>
        </p:txBody>
      </p:sp>
      <p:sp>
        <p:nvSpPr>
          <p:cNvPr id="8" name="Subtitle 5"/>
          <p:cNvSpPr txBox="1">
            <a:spLocks/>
          </p:cNvSpPr>
          <p:nvPr/>
        </p:nvSpPr>
        <p:spPr>
          <a:xfrm>
            <a:off x="1524000" y="381000"/>
            <a:ext cx="7620000" cy="914400"/>
          </a:xfrm>
          <a:prstGeom prst="rect">
            <a:avLst/>
          </a:prstGeom>
        </p:spPr>
        <p:txBody>
          <a:bodyPr vert="horz" lIns="91440" tIns="45720" rIns="91440" bIns="45720" rtlCol="0">
            <a:noAutofit/>
          </a:bodyPr>
          <a:lstStyle/>
          <a:p>
            <a:pPr algn="ctr"/>
            <a:r>
              <a:rPr lang="es-MX" sz="4400" dirty="0" smtClean="0">
                <a:solidFill>
                  <a:schemeClr val="bg1"/>
                </a:solidFill>
                <a:effectLst>
                  <a:outerShdw blurRad="38100" dist="38100" dir="2700000" algn="tl">
                    <a:srgbClr val="000000">
                      <a:alpha val="43137"/>
                    </a:srgbClr>
                  </a:outerShdw>
                </a:effectLst>
                <a:latin typeface="Cambria" pitchFamily="18" charset="0"/>
              </a:rPr>
              <a:t>“Una Promesa para el Mañana”</a:t>
            </a:r>
            <a:endParaRPr lang="en-US" sz="4400" dirty="0" smtClean="0">
              <a:solidFill>
                <a:schemeClr val="bg1"/>
              </a:solidFill>
            </a:endParaRPr>
          </a:p>
        </p:txBody>
      </p:sp>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s-MX" sz="6000" dirty="0" smtClean="0">
                <a:effectLst>
                  <a:outerShdw blurRad="38100" dist="38100" dir="2700000" algn="tl">
                    <a:srgbClr val="000000">
                      <a:alpha val="43137"/>
                    </a:srgbClr>
                  </a:outerShdw>
                </a:effectLst>
                <a:latin typeface="Cambria" pitchFamily="18" charset="0"/>
              </a:rPr>
              <a:t>Pregunta 6</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r>
              <a:rPr lang="es-MX" sz="4400" dirty="0" smtClean="0">
                <a:latin typeface="Cambria" pitchFamily="18" charset="0"/>
              </a:rPr>
              <a:t>La gente que considera</a:t>
            </a:r>
            <a:endParaRPr lang="en-US" sz="4400" dirty="0" smtClean="0">
              <a:latin typeface="Cambria" pitchFamily="18" charset="0"/>
            </a:endParaRPr>
          </a:p>
          <a:p>
            <a:pPr algn="ctr">
              <a:buNone/>
            </a:pPr>
            <a:r>
              <a:rPr lang="es-MX" sz="4400" dirty="0" smtClean="0">
                <a:latin typeface="Cambria" pitchFamily="18" charset="0"/>
              </a:rPr>
              <a:t>Suicidarse casi siempre se lo dice a alguien antes de hacerlo</a:t>
            </a:r>
            <a:endParaRPr lang="en-US" sz="4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s-MX" sz="6000" b="1" dirty="0" smtClean="0"/>
              <a:t/>
            </a:r>
            <a:br>
              <a:rPr lang="es-MX" sz="6000" b="1" dirty="0" smtClean="0"/>
            </a:br>
            <a:r>
              <a:rPr lang="es-MX" sz="6000" dirty="0" smtClean="0">
                <a:effectLst>
                  <a:outerShdw blurRad="38100" dist="38100" dir="2700000" algn="tl">
                    <a:srgbClr val="000000">
                      <a:alpha val="43137"/>
                    </a:srgbClr>
                  </a:outerShdw>
                </a:effectLst>
                <a:latin typeface="Cambria" pitchFamily="18" charset="0"/>
              </a:rPr>
              <a:t>Respuesta</a:t>
            </a:r>
            <a:r>
              <a:rPr lang="en-US" sz="6000" dirty="0" smtClean="0">
                <a:latin typeface="Cambria" pitchFamily="18" charset="0"/>
              </a:rPr>
              <a:t/>
            </a:r>
            <a:br>
              <a:rPr lang="en-US" sz="6000" dirty="0" smtClean="0">
                <a:latin typeface="Cambria" pitchFamily="18" charset="0"/>
              </a:rPr>
            </a:br>
            <a:r>
              <a:rPr lang="es-MX" sz="6000" b="1" dirty="0" smtClean="0"/>
              <a:t> </a:t>
            </a:r>
            <a:endParaRPr lang="en-US" sz="6000" dirty="0"/>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endParaRPr lang="en-US" sz="4000" dirty="0" smtClean="0">
              <a:latin typeface="Cambria" pitchFamily="18" charset="0"/>
            </a:endParaRPr>
          </a:p>
          <a:p>
            <a:pPr algn="ctr">
              <a:buNone/>
            </a:pPr>
            <a:endParaRPr lang="en-US" sz="4000" dirty="0" smtClean="0">
              <a:latin typeface="Cambria" pitchFamily="18" charset="0"/>
            </a:endParaRPr>
          </a:p>
          <a:p>
            <a:pPr algn="ctr">
              <a:buNone/>
            </a:pPr>
            <a:r>
              <a:rPr lang="es-MX" sz="5400" b="1" dirty="0" smtClean="0">
                <a:latin typeface="Cambria" pitchFamily="18" charset="0"/>
              </a:rPr>
              <a:t>CIERTO</a:t>
            </a:r>
            <a:endParaRPr lang="en-US" sz="5400" dirty="0" smtClean="0">
              <a:latin typeface="Cambria" pitchFamily="18" charset="0"/>
            </a:endParaRPr>
          </a:p>
          <a:p>
            <a:pPr algn="ctr">
              <a:buNone/>
            </a:pPr>
            <a:endParaRPr lang="en-US" sz="4000" dirty="0" smtClean="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s-MX" sz="6000" dirty="0" smtClean="0">
                <a:effectLst>
                  <a:outerShdw blurRad="38100" dist="38100" dir="2700000" algn="tl">
                    <a:srgbClr val="000000">
                      <a:alpha val="43137"/>
                    </a:srgbClr>
                  </a:outerShdw>
                </a:effectLst>
                <a:latin typeface="Cambria" pitchFamily="18" charset="0"/>
              </a:rPr>
              <a:t>De hecho,</a:t>
            </a:r>
            <a:endParaRPr lang="en-US" sz="6000" dirty="0" smtClean="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5029200"/>
          </a:xfrm>
        </p:spPr>
        <p:txBody>
          <a:bodyPr tIns="274320">
            <a:normAutofit fontScale="92500"/>
          </a:bodyPr>
          <a:lstStyle/>
          <a:p>
            <a:pPr algn="ctr">
              <a:buNone/>
            </a:pPr>
            <a:r>
              <a:rPr lang="es-ES" sz="5400" dirty="0"/>
              <a:t>Cuatro de cada cinco suicidios consumados dio "señales de </a:t>
            </a:r>
            <a:r>
              <a:rPr lang="es-ES" sz="5400" dirty="0" smtClean="0"/>
              <a:t>preocupación </a:t>
            </a:r>
            <a:r>
              <a:rPr lang="es-ES" sz="5400" dirty="0"/>
              <a:t>claras" antes del intento.</a:t>
            </a:r>
            <a:endParaRPr lang="es-MX" sz="4400" dirty="0" smtClean="0"/>
          </a:p>
          <a:p>
            <a:pPr>
              <a:buNone/>
            </a:pPr>
            <a:endParaRPr lang="en-US" sz="4400" dirty="0" smtClean="0"/>
          </a:p>
          <a:p>
            <a:pPr>
              <a:buNone/>
            </a:pPr>
            <a:endParaRPr lang="en-US" sz="4400" dirty="0" smtClean="0"/>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pPr>
              <a:lnSpc>
                <a:spcPct val="80000"/>
              </a:lnSpc>
            </a:pPr>
            <a:r>
              <a:rPr lang="es-MX" sz="5900" dirty="0" smtClean="0">
                <a:effectLst>
                  <a:outerShdw blurRad="38100" dist="38100" dir="2700000" algn="tl">
                    <a:srgbClr val="000000">
                      <a:alpha val="43137"/>
                    </a:srgbClr>
                  </a:outerShdw>
                </a:effectLst>
                <a:latin typeface="Cambria" pitchFamily="18" charset="0"/>
              </a:rPr>
              <a:t>Estadísticas</a:t>
            </a:r>
            <a:r>
              <a:rPr lang="en-US" sz="5900" dirty="0" smtClean="0">
                <a:effectLst>
                  <a:outerShdw blurRad="38100" dist="38100" dir="2700000" algn="tl">
                    <a:srgbClr val="000000">
                      <a:alpha val="43137"/>
                    </a:srgbClr>
                  </a:outerShdw>
                </a:effectLst>
                <a:latin typeface="Cambria" pitchFamily="18" charset="0"/>
              </a:rPr>
              <a:t/>
            </a:r>
            <a:br>
              <a:rPr lang="en-US" sz="5900" dirty="0" smtClean="0">
                <a:effectLst>
                  <a:outerShdw blurRad="38100" dist="38100" dir="2700000" algn="tl">
                    <a:srgbClr val="000000">
                      <a:alpha val="43137"/>
                    </a:srgbClr>
                  </a:outerShdw>
                </a:effectLst>
                <a:latin typeface="Cambria" pitchFamily="18" charset="0"/>
              </a:rPr>
            </a:br>
            <a:r>
              <a:rPr lang="es-MX" sz="5900" dirty="0" smtClean="0">
                <a:effectLst>
                  <a:outerShdw blurRad="38100" dist="38100" dir="2700000" algn="tl">
                    <a:srgbClr val="000000">
                      <a:alpha val="43137"/>
                    </a:srgbClr>
                  </a:outerShdw>
                </a:effectLst>
                <a:latin typeface="Cambria" pitchFamily="18" charset="0"/>
              </a:rPr>
              <a:t>Del Suicidio Juvenil</a:t>
            </a:r>
            <a:endParaRPr lang="en-US" sz="59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895600" y="1447800"/>
            <a:ext cx="6248400" cy="5486400"/>
          </a:xfrm>
        </p:spPr>
        <p:txBody>
          <a:bodyPr tIns="274320">
            <a:noAutofit/>
          </a:bodyPr>
          <a:lstStyle/>
          <a:p>
            <a:pPr lvl="0">
              <a:lnSpc>
                <a:spcPct val="90000"/>
              </a:lnSpc>
            </a:pPr>
            <a:r>
              <a:rPr lang="es-MX" sz="2000" dirty="0" smtClean="0">
                <a:latin typeface="Cambria" pitchFamily="18" charset="0"/>
              </a:rPr>
              <a:t>El suicidio es la segunda causa principal de muerte de los jóvenes entre 10 y 24 años.</a:t>
            </a:r>
            <a:endParaRPr lang="en-US" sz="2000" dirty="0" smtClean="0">
              <a:latin typeface="Cambria" pitchFamily="18" charset="0"/>
            </a:endParaRPr>
          </a:p>
          <a:p>
            <a:pPr lvl="0">
              <a:lnSpc>
                <a:spcPct val="90000"/>
              </a:lnSpc>
            </a:pPr>
            <a:r>
              <a:rPr lang="es-MX" sz="2000" dirty="0" smtClean="0">
                <a:latin typeface="Cambria" pitchFamily="18" charset="0"/>
              </a:rPr>
              <a:t>El suicidio es la tercera causa principal de muerte entre los jóvenes de edad universitaria.</a:t>
            </a:r>
            <a:endParaRPr lang="en-US" sz="2000" dirty="0" smtClean="0">
              <a:latin typeface="Cambria" pitchFamily="18" charset="0"/>
            </a:endParaRPr>
          </a:p>
          <a:p>
            <a:pPr lvl="0">
              <a:lnSpc>
                <a:spcPct val="90000"/>
              </a:lnSpc>
            </a:pPr>
            <a:r>
              <a:rPr lang="es-MX" sz="2000" dirty="0" smtClean="0">
                <a:latin typeface="Cambria" pitchFamily="18" charset="0"/>
              </a:rPr>
              <a:t>Aproximadamente 100 jóvenes pierden la vida debido al suicidio en los Estados Unidos cada semana.</a:t>
            </a:r>
            <a:endParaRPr lang="en-US" sz="2000" dirty="0" smtClean="0">
              <a:latin typeface="Cambria" pitchFamily="18" charset="0"/>
            </a:endParaRPr>
          </a:p>
          <a:p>
            <a:pPr lvl="0">
              <a:lnSpc>
                <a:spcPct val="90000"/>
              </a:lnSpc>
            </a:pPr>
            <a:r>
              <a:rPr lang="es-ES" sz="2000" dirty="0"/>
              <a:t>Más </a:t>
            </a:r>
            <a:r>
              <a:rPr lang="es-ES" sz="2000" dirty="0" err="1"/>
              <a:t>teenagera</a:t>
            </a:r>
            <a:r>
              <a:rPr lang="es-ES" sz="2000" dirty="0"/>
              <a:t> y los adultos jóvenes se pierden al suicidio que morir de </a:t>
            </a:r>
            <a:r>
              <a:rPr lang="es-ES" sz="2000" dirty="0" smtClean="0"/>
              <a:t>cáncer</a:t>
            </a:r>
            <a:r>
              <a:rPr lang="es-MX" sz="2000" dirty="0" smtClean="0">
                <a:latin typeface="Cambria" pitchFamily="18" charset="0"/>
              </a:rPr>
              <a:t>, enfermedades del corazón, SIDA, defectos de nacimiento, derrame cerebral, neumonía, influenza y enfermedades pulmonares crónicas en total.</a:t>
            </a:r>
            <a:endParaRPr lang="en-US" sz="20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25882" t="6918" r="4785" b="15255"/>
          <a:stretch>
            <a:fillRect/>
          </a:stretch>
        </p:blipFill>
        <p:spPr bwMode="auto">
          <a:xfrm>
            <a:off x="0" y="0"/>
            <a:ext cx="9144000" cy="6858000"/>
          </a:xfrm>
          <a:prstGeom prst="rect">
            <a:avLst/>
          </a:prstGeom>
          <a:noFill/>
          <a:ln w="9525">
            <a:noFill/>
            <a:miter lim="800000"/>
            <a:headEnd/>
            <a:tailEnd/>
          </a:ln>
          <a:effectLst/>
        </p:spPr>
      </p:pic>
      <p:sp>
        <p:nvSpPr>
          <p:cNvPr id="6" name="Subtitle 5"/>
          <p:cNvSpPr>
            <a:spLocks noGrp="1"/>
          </p:cNvSpPr>
          <p:nvPr>
            <p:ph type="subTitle" idx="1"/>
          </p:nvPr>
        </p:nvSpPr>
        <p:spPr>
          <a:xfrm>
            <a:off x="3962400" y="2286000"/>
            <a:ext cx="4572000" cy="3657600"/>
          </a:xfrm>
        </p:spPr>
        <p:txBody>
          <a:bodyPr>
            <a:normAutofit/>
          </a:bodyPr>
          <a:lstStyle/>
          <a:p>
            <a:endParaRPr lang="es-MX" sz="2400" b="1" dirty="0" smtClean="0">
              <a:solidFill>
                <a:schemeClr val="bg1"/>
              </a:solidFill>
              <a:latin typeface="Cambria" pitchFamily="18" charset="0"/>
            </a:endParaRPr>
          </a:p>
          <a:p>
            <a:r>
              <a:rPr lang="es-MX" sz="4400" b="1" dirty="0" smtClean="0">
                <a:solidFill>
                  <a:schemeClr val="bg1"/>
                </a:solidFill>
                <a:latin typeface="Cambria" pitchFamily="18" charset="0"/>
              </a:rPr>
              <a:t>Lección B</a:t>
            </a:r>
          </a:p>
          <a:p>
            <a:endParaRPr lang="es-MX" sz="3600" b="1" dirty="0" smtClean="0">
              <a:solidFill>
                <a:schemeClr val="bg1"/>
              </a:solidFill>
              <a:latin typeface="Cambria" pitchFamily="18" charset="0"/>
            </a:endParaRPr>
          </a:p>
          <a:p>
            <a:pPr>
              <a:spcBef>
                <a:spcPts val="0"/>
              </a:spcBef>
            </a:pPr>
            <a:r>
              <a:rPr lang="es-MX" sz="4400" b="1" dirty="0" smtClean="0">
                <a:solidFill>
                  <a:schemeClr val="bg1"/>
                </a:solidFill>
                <a:latin typeface="Cambria" pitchFamily="18" charset="0"/>
              </a:rPr>
              <a:t>“Opciones”</a:t>
            </a:r>
            <a:endParaRPr lang="en-US" sz="4400" dirty="0" smtClean="0">
              <a:solidFill>
                <a:schemeClr val="bg1"/>
              </a:solidFill>
              <a:latin typeface="Cambria" pitchFamily="18" charset="0"/>
            </a:endParaRPr>
          </a:p>
          <a:p>
            <a:endParaRPr lang="en-US" sz="4400" dirty="0">
              <a:solidFill>
                <a:schemeClr val="bg1"/>
              </a:solidFill>
              <a:latin typeface="Cambria" pitchFamily="18" charset="0"/>
            </a:endParaRPr>
          </a:p>
        </p:txBody>
      </p:sp>
      <p:sp>
        <p:nvSpPr>
          <p:cNvPr id="8" name="Subtitle 5"/>
          <p:cNvSpPr txBox="1">
            <a:spLocks/>
          </p:cNvSpPr>
          <p:nvPr/>
        </p:nvSpPr>
        <p:spPr>
          <a:xfrm>
            <a:off x="1524000" y="457200"/>
            <a:ext cx="7772400" cy="914400"/>
          </a:xfrm>
          <a:prstGeom prst="rect">
            <a:avLst/>
          </a:prstGeom>
        </p:spPr>
        <p:txBody>
          <a:bodyPr vert="horz" lIns="91440" tIns="45720" rIns="91440" bIns="45720" rtlCol="0">
            <a:noAutofit/>
          </a:bodyPr>
          <a:lstStyle/>
          <a:p>
            <a:pPr algn="ctr"/>
            <a:r>
              <a:rPr lang="es-MX" sz="4400" dirty="0" smtClean="0">
                <a:solidFill>
                  <a:schemeClr val="bg1"/>
                </a:solidFill>
                <a:effectLst>
                  <a:outerShdw blurRad="38100" dist="38100" dir="2700000" algn="tl">
                    <a:srgbClr val="000000">
                      <a:alpha val="43137"/>
                    </a:srgbClr>
                  </a:outerShdw>
                </a:effectLst>
                <a:latin typeface="Cambria" pitchFamily="18" charset="0"/>
              </a:rPr>
              <a:t>“Una Promesa para el Mañana”</a:t>
            </a:r>
            <a:r>
              <a:rPr lang="es-MX" sz="4400" dirty="0" smtClean="0">
                <a:solidFill>
                  <a:schemeClr val="bg1"/>
                </a:solidFill>
                <a:effectLst>
                  <a:outerShdw blurRad="38100" dist="38100" dir="2700000" algn="tl">
                    <a:srgbClr val="000000">
                      <a:alpha val="43137"/>
                    </a:srgbClr>
                  </a:outerShdw>
                </a:effectLst>
              </a:rPr>
              <a:t> </a:t>
            </a:r>
            <a:endParaRPr lang="en-US" sz="4400" dirty="0" smtClean="0">
              <a:solidFill>
                <a:schemeClr val="bg1"/>
              </a:solidFill>
              <a:effectLst>
                <a:outerShdw blurRad="38100" dist="38100" dir="2700000" algn="tl">
                  <a:srgbClr val="000000">
                    <a:alpha val="43137"/>
                  </a:srgbClr>
                </a:outerShdw>
              </a:effectLst>
            </a:endParaRPr>
          </a:p>
        </p:txBody>
      </p:sp>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25882" t="6918" r="4785" b="15255"/>
          <a:stretch>
            <a:fillRect/>
          </a:stretch>
        </p:blipFill>
        <p:spPr bwMode="auto">
          <a:xfrm>
            <a:off x="0" y="0"/>
            <a:ext cx="9144000" cy="6858000"/>
          </a:xfrm>
          <a:prstGeom prst="rect">
            <a:avLst/>
          </a:prstGeom>
          <a:noFill/>
          <a:ln w="9525">
            <a:noFill/>
            <a:miter lim="800000"/>
            <a:headEnd/>
            <a:tailEnd/>
          </a:ln>
          <a:effectLst/>
        </p:spPr>
      </p:pic>
      <p:sp>
        <p:nvSpPr>
          <p:cNvPr id="6" name="Subtitle 5"/>
          <p:cNvSpPr>
            <a:spLocks noGrp="1"/>
          </p:cNvSpPr>
          <p:nvPr>
            <p:ph type="subTitle" idx="1"/>
          </p:nvPr>
        </p:nvSpPr>
        <p:spPr>
          <a:xfrm>
            <a:off x="3886200" y="2286000"/>
            <a:ext cx="4648200" cy="3657600"/>
          </a:xfrm>
        </p:spPr>
        <p:txBody>
          <a:bodyPr>
            <a:normAutofit/>
          </a:bodyPr>
          <a:lstStyle/>
          <a:p>
            <a:pPr>
              <a:spcBef>
                <a:spcPct val="0"/>
              </a:spcBef>
            </a:pPr>
            <a:endParaRPr lang="en-US" sz="2400" b="1" dirty="0" smtClean="0">
              <a:solidFill>
                <a:schemeClr val="bg1"/>
              </a:solidFill>
              <a:latin typeface="Cambria" pitchFamily="18" charset="0"/>
            </a:endParaRPr>
          </a:p>
          <a:p>
            <a:r>
              <a:rPr lang="es-MX" sz="4400" b="1" dirty="0" smtClean="0">
                <a:solidFill>
                  <a:schemeClr val="bg1"/>
                </a:solidFill>
                <a:latin typeface="Cambria" pitchFamily="18" charset="0"/>
              </a:rPr>
              <a:t>Lección C</a:t>
            </a:r>
            <a:endParaRPr lang="en-US" sz="4400" dirty="0">
              <a:solidFill>
                <a:schemeClr val="bg1"/>
              </a:solidFill>
              <a:latin typeface="Cambria" pitchFamily="18" charset="0"/>
            </a:endParaRPr>
          </a:p>
        </p:txBody>
      </p:sp>
      <p:sp>
        <p:nvSpPr>
          <p:cNvPr id="8" name="Subtitle 5"/>
          <p:cNvSpPr txBox="1">
            <a:spLocks/>
          </p:cNvSpPr>
          <p:nvPr/>
        </p:nvSpPr>
        <p:spPr>
          <a:xfrm>
            <a:off x="1524000" y="457200"/>
            <a:ext cx="7772400" cy="914400"/>
          </a:xfrm>
          <a:prstGeom prst="rect">
            <a:avLst/>
          </a:prstGeom>
        </p:spPr>
        <p:txBody>
          <a:bodyPr vert="horz" lIns="91440" tIns="45720" rIns="91440" bIns="45720" rtlCol="0">
            <a:noAutofit/>
          </a:bodyPr>
          <a:lstStyle/>
          <a:p>
            <a:pPr algn="ctr"/>
            <a:r>
              <a:rPr lang="es-MX" sz="4400" dirty="0" smtClean="0">
                <a:solidFill>
                  <a:schemeClr val="bg1"/>
                </a:solidFill>
                <a:effectLst>
                  <a:outerShdw blurRad="38100" dist="38100" dir="2700000" algn="tl">
                    <a:srgbClr val="000000">
                      <a:alpha val="43137"/>
                    </a:srgbClr>
                  </a:outerShdw>
                </a:effectLst>
                <a:latin typeface="Cambria" pitchFamily="18" charset="0"/>
              </a:rPr>
              <a:t>“Una Promesa para el Mañana”</a:t>
            </a:r>
            <a:r>
              <a:rPr lang="es-MX" sz="4400" dirty="0" smtClean="0">
                <a:solidFill>
                  <a:schemeClr val="bg1"/>
                </a:solidFill>
                <a:effectLst>
                  <a:outerShdw blurRad="38100" dist="38100" dir="2700000" algn="tl">
                    <a:srgbClr val="000000">
                      <a:alpha val="43137"/>
                    </a:srgbClr>
                  </a:outerShdw>
                </a:effectLst>
              </a:rPr>
              <a:t> </a:t>
            </a:r>
            <a:endParaRPr lang="en-US" sz="4400" dirty="0" smtClean="0">
              <a:solidFill>
                <a:schemeClr val="bg1"/>
              </a:solidFill>
              <a:effectLst>
                <a:outerShdw blurRad="38100" dist="38100" dir="2700000" algn="tl">
                  <a:srgbClr val="000000">
                    <a:alpha val="43137"/>
                  </a:srgbClr>
                </a:outerShdw>
              </a:effectLst>
            </a:endParaRPr>
          </a:p>
        </p:txBody>
      </p:sp>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76200"/>
            <a:ext cx="6324600" cy="1524000"/>
          </a:xfrm>
        </p:spPr>
        <p:txBody>
          <a:bodyPr anchor="ctr">
            <a:noAutofit/>
          </a:bodyPr>
          <a:lstStyle/>
          <a:p>
            <a:pPr>
              <a:lnSpc>
                <a:spcPct val="75000"/>
              </a:lnSpc>
            </a:pPr>
            <a:r>
              <a:rPr lang="es-MX" sz="6000" dirty="0" smtClean="0">
                <a:effectLst>
                  <a:outerShdw blurRad="38100" dist="38100" dir="2700000" algn="tl">
                    <a:srgbClr val="000000">
                      <a:alpha val="43137"/>
                    </a:srgbClr>
                  </a:outerShdw>
                </a:effectLst>
                <a:latin typeface="Cambria" pitchFamily="18" charset="0"/>
              </a:rPr>
              <a:t>Sólo un Mal Día o</a:t>
            </a:r>
            <a:r>
              <a:rPr lang="en-US" sz="6000" dirty="0" smtClean="0">
                <a:effectLst>
                  <a:outerShdw blurRad="38100" dist="38100" dir="2700000" algn="tl">
                    <a:srgbClr val="000000">
                      <a:alpha val="43137"/>
                    </a:srgbClr>
                  </a:outerShdw>
                </a:effectLst>
                <a:latin typeface="Cambria" pitchFamily="18" charset="0"/>
              </a:rPr>
              <a:t/>
            </a:r>
            <a:br>
              <a:rPr lang="en-US" sz="6000" dirty="0" smtClean="0">
                <a:effectLst>
                  <a:outerShdw blurRad="38100" dist="38100" dir="2700000" algn="tl">
                    <a:srgbClr val="000000">
                      <a:alpha val="43137"/>
                    </a:srgbClr>
                  </a:outerShdw>
                </a:effectLst>
                <a:latin typeface="Cambria" pitchFamily="18" charset="0"/>
              </a:rPr>
            </a:br>
            <a:r>
              <a:rPr lang="es-MX" sz="6000" dirty="0" smtClean="0">
                <a:effectLst>
                  <a:outerShdw blurRad="38100" dist="38100" dir="2700000" algn="tl">
                    <a:srgbClr val="000000">
                      <a:alpha val="43137"/>
                    </a:srgbClr>
                  </a:outerShdw>
                </a:effectLst>
                <a:latin typeface="Cambria" pitchFamily="18" charset="0"/>
              </a:rPr>
              <a:t>Algo Más . . .</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752600"/>
            <a:ext cx="6172200" cy="4800600"/>
          </a:xfrm>
        </p:spPr>
        <p:txBody>
          <a:bodyPr tIns="274320">
            <a:normAutofit fontScale="92500" lnSpcReduction="10000"/>
          </a:bodyPr>
          <a:lstStyle/>
          <a:p>
            <a:pPr lvl="0"/>
            <a:r>
              <a:rPr lang="es-MX" sz="2800" dirty="0" smtClean="0">
                <a:latin typeface="Cambria" pitchFamily="18" charset="0"/>
              </a:rPr>
              <a:t>¿Es normal tener un “mal” día?</a:t>
            </a:r>
            <a:endParaRPr lang="en-US" sz="2800" dirty="0" smtClean="0">
              <a:latin typeface="Cambria" pitchFamily="18" charset="0"/>
            </a:endParaRPr>
          </a:p>
          <a:p>
            <a:pPr lvl="0"/>
            <a:r>
              <a:rPr lang="es-MX" sz="2800" dirty="0" smtClean="0">
                <a:latin typeface="Cambria" pitchFamily="18" charset="0"/>
              </a:rPr>
              <a:t>¿Piensan que todos se sienten tristes o deprimidos algunas veces?</a:t>
            </a:r>
            <a:endParaRPr lang="en-US" sz="2800" dirty="0" smtClean="0">
              <a:latin typeface="Cambria" pitchFamily="18" charset="0"/>
            </a:endParaRPr>
          </a:p>
          <a:p>
            <a:pPr lvl="0"/>
            <a:r>
              <a:rPr lang="es-MX" sz="2800" dirty="0" smtClean="0">
                <a:latin typeface="Cambria" pitchFamily="18" charset="0"/>
              </a:rPr>
              <a:t>¿Cuáles son algunas de las palabras que describen cómo se sienten en sus días malos?</a:t>
            </a:r>
            <a:endParaRPr lang="en-US" sz="2800" dirty="0" smtClean="0">
              <a:latin typeface="Cambria" pitchFamily="18" charset="0"/>
            </a:endParaRPr>
          </a:p>
          <a:p>
            <a:pPr lvl="0"/>
            <a:r>
              <a:rPr lang="es-MX" sz="2800" dirty="0" smtClean="0">
                <a:latin typeface="Cambria" pitchFamily="18" charset="0"/>
              </a:rPr>
              <a:t>¿Hay alguien que note cuándo tienen un mal día? Si es así, ¿quién?</a:t>
            </a:r>
            <a:endParaRPr lang="en-US" sz="2800" dirty="0" smtClean="0">
              <a:latin typeface="Cambria" pitchFamily="18" charset="0"/>
            </a:endParaRPr>
          </a:p>
          <a:p>
            <a:pPr lvl="0"/>
            <a:r>
              <a:rPr lang="es-MX" sz="2800" dirty="0" smtClean="0">
                <a:latin typeface="Cambria" pitchFamily="18" charset="0"/>
              </a:rPr>
              <a:t>¿Cómo saben que alguien lo nota?</a:t>
            </a:r>
            <a:endParaRPr lang="en-US" sz="2800" dirty="0" smtClean="0">
              <a:latin typeface="Cambria" pitchFamily="18" charset="0"/>
            </a:endParaRPr>
          </a:p>
          <a:p>
            <a:pPr lvl="0"/>
            <a:r>
              <a:rPr lang="es-MX" sz="2800" dirty="0" smtClean="0">
                <a:latin typeface="Cambria" pitchFamily="18" charset="0"/>
              </a:rPr>
              <a:t>¿Cómo se puede determinar si se trata de algo más que sólo “un mal día”?</a:t>
            </a:r>
            <a:endParaRPr lang="en-US" sz="2800" dirty="0" smtClean="0">
              <a:latin typeface="Cambria" pitchFamily="18" charset="0"/>
            </a:endParaRPr>
          </a:p>
          <a:p>
            <a:pPr>
              <a:spcBef>
                <a:spcPts val="0"/>
              </a:spcBef>
              <a:buSzPct val="130000"/>
            </a:pPr>
            <a:endParaRPr lang="en-US" sz="2600" dirty="0" smtClean="0">
              <a:latin typeface="Cambria" pitchFamily="18" charset="0"/>
            </a:endParaRPr>
          </a:p>
          <a:p>
            <a:pPr>
              <a:lnSpc>
                <a:spcPct val="110000"/>
              </a:lnSpc>
              <a:spcBef>
                <a:spcPts val="0"/>
              </a:spcBef>
              <a:buSzPct val="130000"/>
            </a:pPr>
            <a:endParaRPr lang="en-US" sz="2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pPr>
              <a:lnSpc>
                <a:spcPct val="75000"/>
              </a:lnSpc>
            </a:pPr>
            <a:r>
              <a:rPr lang="es-MX" sz="6000" dirty="0" smtClean="0">
                <a:effectLst>
                  <a:outerShdw blurRad="38100" dist="38100" dir="2700000" algn="tl">
                    <a:srgbClr val="000000">
                      <a:alpha val="43137"/>
                    </a:srgbClr>
                  </a:outerShdw>
                </a:effectLst>
                <a:latin typeface="Cambria" pitchFamily="18" charset="0"/>
              </a:rPr>
              <a:t>Señales de Preocupación</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5029200"/>
          </a:xfrm>
        </p:spPr>
        <p:txBody>
          <a:bodyPr tIns="274320">
            <a:normAutofit lnSpcReduction="10000"/>
          </a:bodyPr>
          <a:lstStyle/>
          <a:p>
            <a:pPr marL="0" indent="0">
              <a:spcBef>
                <a:spcPts val="0"/>
              </a:spcBef>
              <a:buNone/>
            </a:pPr>
            <a:r>
              <a:rPr lang="es-MX" sz="3000" dirty="0" smtClean="0">
                <a:latin typeface="Cambria" pitchFamily="18" charset="0"/>
              </a:rPr>
              <a:t>Veamos algunas señales de preocupación (señales de alerta) que pueden indicar que una persona puede tener pensamientos suicidas.</a:t>
            </a:r>
            <a:endParaRPr lang="en-US" sz="3000" dirty="0" smtClean="0">
              <a:latin typeface="Cambria" pitchFamily="18" charset="0"/>
            </a:endParaRPr>
          </a:p>
          <a:p>
            <a:pPr marL="1371600" lvl="0"/>
            <a:r>
              <a:rPr lang="es-MX" sz="2600" dirty="0" smtClean="0">
                <a:latin typeface="Cambria" pitchFamily="18" charset="0"/>
              </a:rPr>
              <a:t>Amenazas de Suicidio</a:t>
            </a:r>
            <a:endParaRPr lang="en-US" sz="2600" dirty="0" smtClean="0">
              <a:latin typeface="Cambria" pitchFamily="18" charset="0"/>
            </a:endParaRPr>
          </a:p>
          <a:p>
            <a:pPr marL="1371600" lvl="0"/>
            <a:r>
              <a:rPr lang="es-MX" sz="2600" dirty="0" smtClean="0">
                <a:latin typeface="Cambria" pitchFamily="18" charset="0"/>
              </a:rPr>
              <a:t>Previos Intentos de Suicidio</a:t>
            </a:r>
            <a:endParaRPr lang="en-US" sz="2600" dirty="0" smtClean="0">
              <a:latin typeface="Cambria" pitchFamily="18" charset="0"/>
            </a:endParaRPr>
          </a:p>
          <a:p>
            <a:pPr marL="1371600" lvl="0"/>
            <a:r>
              <a:rPr lang="es-MX" sz="2600" dirty="0" smtClean="0">
                <a:latin typeface="Cambria" pitchFamily="18" charset="0"/>
              </a:rPr>
              <a:t>Cambios Repentinos de Conducta</a:t>
            </a:r>
            <a:endParaRPr lang="en-US" sz="2600" dirty="0" smtClean="0">
              <a:latin typeface="Cambria" pitchFamily="18" charset="0"/>
            </a:endParaRPr>
          </a:p>
          <a:p>
            <a:pPr marL="1371600" lvl="0"/>
            <a:r>
              <a:rPr lang="es-MX" sz="2600" dirty="0" smtClean="0">
                <a:latin typeface="Cambria" pitchFamily="18" charset="0"/>
              </a:rPr>
              <a:t>Depresión</a:t>
            </a:r>
            <a:endParaRPr lang="en-US" sz="2600" dirty="0" smtClean="0">
              <a:latin typeface="Cambria" pitchFamily="18" charset="0"/>
            </a:endParaRPr>
          </a:p>
          <a:p>
            <a:pPr marL="1371600" lvl="0"/>
            <a:r>
              <a:rPr lang="es-MX" sz="2600" dirty="0" smtClean="0">
                <a:latin typeface="Cambria" pitchFamily="18" charset="0"/>
              </a:rPr>
              <a:t>Preparativos Finales</a:t>
            </a:r>
            <a:endParaRPr lang="en-US" sz="2600" dirty="0" smtClean="0">
              <a:latin typeface="Cambria" pitchFamily="18" charset="0"/>
            </a:endParaRPr>
          </a:p>
          <a:p>
            <a:pPr lvl="1">
              <a:lnSpc>
                <a:spcPct val="110000"/>
              </a:lnSpc>
              <a:spcBef>
                <a:spcPts val="0"/>
              </a:spcBef>
              <a:buSzPct val="130000"/>
            </a:pPr>
            <a:endParaRPr lang="en-US" sz="2000" dirty="0" smtClean="0">
              <a:latin typeface="Cambria" pitchFamily="18" charset="0"/>
            </a:endParaRPr>
          </a:p>
          <a:p>
            <a:pPr algn="ctr">
              <a:buNone/>
            </a:pPr>
            <a:endParaRPr lang="en-US" sz="2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pPr>
              <a:lnSpc>
                <a:spcPct val="75000"/>
              </a:lnSpc>
            </a:pPr>
            <a:r>
              <a:rPr lang="es-MX" sz="6000" dirty="0" smtClean="0">
                <a:effectLst>
                  <a:outerShdw blurRad="38100" dist="38100" dir="2700000" algn="tl">
                    <a:srgbClr val="000000">
                      <a:alpha val="43137"/>
                    </a:srgbClr>
                  </a:outerShdw>
                </a:effectLst>
                <a:latin typeface="Cambria" pitchFamily="18" charset="0"/>
              </a:rPr>
              <a:t>Amenazas de Suicidio</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3124200" y="1600200"/>
            <a:ext cx="5791200" cy="5029200"/>
          </a:xfrm>
        </p:spPr>
        <p:txBody>
          <a:bodyPr tIns="274320">
            <a:normAutofit/>
          </a:bodyPr>
          <a:lstStyle/>
          <a:p>
            <a:pPr lvl="0"/>
            <a:r>
              <a:rPr lang="es-MX" sz="2800" dirty="0" smtClean="0">
                <a:latin typeface="Cambria" pitchFamily="18" charset="0"/>
              </a:rPr>
              <a:t>“Sería mejor que me muriera”.</a:t>
            </a:r>
            <a:endParaRPr lang="en-US" sz="2800" dirty="0" smtClean="0">
              <a:latin typeface="Cambria" pitchFamily="18" charset="0"/>
            </a:endParaRPr>
          </a:p>
          <a:p>
            <a:pPr lvl="0"/>
            <a:r>
              <a:rPr lang="es-MX" sz="2800" dirty="0" smtClean="0">
                <a:latin typeface="Cambria" pitchFamily="18" charset="0"/>
              </a:rPr>
              <a:t>“No estaré aquí mucho tiempo                                                    para seguirte molestando”.</a:t>
            </a:r>
            <a:endParaRPr lang="en-US" sz="2800" dirty="0" smtClean="0">
              <a:latin typeface="Cambria" pitchFamily="18" charset="0"/>
            </a:endParaRPr>
          </a:p>
          <a:p>
            <a:pPr lvl="0"/>
            <a:r>
              <a:rPr lang="es-MX" sz="2800" dirty="0" smtClean="0">
                <a:latin typeface="Cambria" pitchFamily="18" charset="0"/>
              </a:rPr>
              <a:t>“Ojalá y estuviera muerto(a).</a:t>
            </a:r>
            <a:endParaRPr lang="en-US" sz="2800" dirty="0" smtClean="0">
              <a:latin typeface="Cambria" pitchFamily="18" charset="0"/>
            </a:endParaRPr>
          </a:p>
          <a:p>
            <a:pPr lvl="0"/>
            <a:r>
              <a:rPr lang="es-MX" sz="2800" dirty="0" smtClean="0">
                <a:latin typeface="Cambria" pitchFamily="18" charset="0"/>
              </a:rPr>
              <a:t>“Desearía irme a dormir y no despertar nunca”.</a:t>
            </a:r>
            <a:endParaRPr lang="en-US" sz="2800" dirty="0" smtClean="0">
              <a:latin typeface="Cambria" pitchFamily="18" charset="0"/>
            </a:endParaRPr>
          </a:p>
          <a:p>
            <a:pPr lvl="0"/>
            <a:r>
              <a:rPr lang="es-MX" sz="2800" dirty="0" smtClean="0">
                <a:latin typeface="Cambria" pitchFamily="18" charset="0"/>
              </a:rPr>
              <a:t>“Me voy a matar”. (Esto es muy directo, pero sucede.)</a:t>
            </a:r>
            <a:endParaRPr lang="en-US" sz="28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304800"/>
            <a:ext cx="6324600" cy="1143000"/>
          </a:xfrm>
        </p:spPr>
        <p:txBody>
          <a:bodyPr>
            <a:noAutofit/>
          </a:bodyPr>
          <a:lstStyle/>
          <a:p>
            <a:pPr>
              <a:lnSpc>
                <a:spcPct val="75000"/>
              </a:lnSpc>
            </a:pPr>
            <a:r>
              <a:rPr lang="es-MX" sz="6000" dirty="0" smtClean="0">
                <a:effectLst>
                  <a:outerShdw blurRad="38100" dist="38100" dir="2700000" algn="tl">
                    <a:srgbClr val="000000">
                      <a:alpha val="43137"/>
                    </a:srgbClr>
                  </a:outerShdw>
                </a:effectLst>
                <a:latin typeface="Cambria" pitchFamily="18" charset="0"/>
              </a:rPr>
              <a:t>Previos Intentos de Suicidio</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3124200" y="1600200"/>
            <a:ext cx="5867400" cy="5105400"/>
          </a:xfrm>
        </p:spPr>
        <p:txBody>
          <a:bodyPr tIns="274320">
            <a:normAutofit fontScale="92500" lnSpcReduction="20000"/>
          </a:bodyPr>
          <a:lstStyle/>
          <a:p>
            <a:pPr lvl="0">
              <a:lnSpc>
                <a:spcPct val="95000"/>
              </a:lnSpc>
              <a:spcBef>
                <a:spcPts val="720"/>
              </a:spcBef>
            </a:pPr>
            <a:r>
              <a:rPr lang="es-MX" sz="2800" dirty="0" smtClean="0">
                <a:latin typeface="Cambria" pitchFamily="18" charset="0"/>
              </a:rPr>
              <a:t>Uno de cada tres suicidios no fueron el primer intento.</a:t>
            </a:r>
            <a:endParaRPr lang="en-US" sz="2800" dirty="0" smtClean="0">
              <a:latin typeface="Cambria" pitchFamily="18" charset="0"/>
            </a:endParaRPr>
          </a:p>
          <a:p>
            <a:pPr lvl="0">
              <a:lnSpc>
                <a:spcPct val="95000"/>
              </a:lnSpc>
              <a:spcBef>
                <a:spcPts val="720"/>
              </a:spcBef>
            </a:pPr>
            <a:endParaRPr lang="es-MX" sz="1500" dirty="0" smtClean="0">
              <a:latin typeface="Cambria" pitchFamily="18" charset="0"/>
            </a:endParaRPr>
          </a:p>
          <a:p>
            <a:pPr lvl="0">
              <a:lnSpc>
                <a:spcPct val="95000"/>
              </a:lnSpc>
              <a:spcBef>
                <a:spcPts val="720"/>
              </a:spcBef>
            </a:pPr>
            <a:r>
              <a:rPr lang="es-MX" sz="2800" dirty="0" smtClean="0">
                <a:latin typeface="Cambria" pitchFamily="18" charset="0"/>
              </a:rPr>
              <a:t>La mutilación física (el cortarse) y/u otros comportamientos </a:t>
            </a:r>
            <a:r>
              <a:rPr lang="es-MX" sz="2800" dirty="0">
                <a:latin typeface="Cambria" pitchFamily="18" charset="0"/>
              </a:rPr>
              <a:t>de autolesión </a:t>
            </a:r>
            <a:r>
              <a:rPr lang="es-MX" sz="2800" dirty="0" smtClean="0">
                <a:latin typeface="Cambria" pitchFamily="18" charset="0"/>
              </a:rPr>
              <a:t>son una señal de desear lastimarse físicamente para librarse del dolor emocional . . . puede llegar a pensamientos o intentos de suicidio.</a:t>
            </a:r>
            <a:endParaRPr lang="en-US" sz="2800" dirty="0" smtClean="0">
              <a:latin typeface="Cambria" pitchFamily="18" charset="0"/>
            </a:endParaRPr>
          </a:p>
          <a:p>
            <a:pPr lvl="0">
              <a:lnSpc>
                <a:spcPct val="95000"/>
              </a:lnSpc>
              <a:spcBef>
                <a:spcPts val="720"/>
              </a:spcBef>
            </a:pPr>
            <a:endParaRPr lang="es-MX" sz="1500" dirty="0" smtClean="0">
              <a:latin typeface="Cambria" pitchFamily="18" charset="0"/>
            </a:endParaRPr>
          </a:p>
          <a:p>
            <a:pPr lvl="0">
              <a:lnSpc>
                <a:spcPct val="95000"/>
              </a:lnSpc>
              <a:spcBef>
                <a:spcPts val="720"/>
              </a:spcBef>
            </a:pPr>
            <a:r>
              <a:rPr lang="es-MX" sz="2800" dirty="0" smtClean="0">
                <a:latin typeface="Cambria" pitchFamily="18" charset="0"/>
              </a:rPr>
              <a:t>Aún cuando el intento parezca “sólo para llamar la atención”, debe tomarse como un llamado serio de ayuda y se debe buscar ayuda inmediatamente.</a:t>
            </a:r>
            <a:endParaRPr lang="en-US" sz="28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667000" y="228600"/>
            <a:ext cx="6629400" cy="1143000"/>
          </a:xfrm>
        </p:spPr>
        <p:txBody>
          <a:bodyPr>
            <a:noAutofit/>
          </a:bodyPr>
          <a:lstStyle/>
          <a:p>
            <a:r>
              <a:rPr lang="es-MX" sz="3800" dirty="0" smtClean="0">
                <a:effectLst>
                  <a:outerShdw blurRad="38100" dist="38100" dir="2700000" algn="tl">
                    <a:srgbClr val="000000">
                      <a:alpha val="43137"/>
                    </a:srgbClr>
                  </a:outerShdw>
                </a:effectLst>
                <a:latin typeface="Cambria" pitchFamily="18" charset="0"/>
              </a:rPr>
              <a:t>“Una Promesa para el Mañana”</a:t>
            </a:r>
            <a:endParaRPr lang="en-US" sz="38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371600"/>
            <a:ext cx="5867400" cy="4572000"/>
          </a:xfrm>
        </p:spPr>
        <p:txBody>
          <a:bodyPr tIns="274320">
            <a:noAutofit/>
          </a:bodyPr>
          <a:lstStyle/>
          <a:p>
            <a:pPr marL="0" indent="0" algn="ctr">
              <a:spcBef>
                <a:spcPts val="600"/>
              </a:spcBef>
              <a:buNone/>
            </a:pPr>
            <a:r>
              <a:rPr lang="es-MX" sz="3300" dirty="0" smtClean="0">
                <a:latin typeface="Cambria" pitchFamily="18" charset="0"/>
              </a:rPr>
              <a:t>En 1999, el Jefe del Servicio Federal de Sanidad de los Estados Unidos, el Dr. David </a:t>
            </a:r>
            <a:r>
              <a:rPr lang="es-MX" sz="3300" dirty="0" err="1" smtClean="0">
                <a:latin typeface="Cambria" pitchFamily="18" charset="0"/>
              </a:rPr>
              <a:t>Satcher</a:t>
            </a:r>
            <a:r>
              <a:rPr lang="es-MX" sz="3300" dirty="0" smtClean="0">
                <a:latin typeface="Cambria" pitchFamily="18" charset="0"/>
              </a:rPr>
              <a:t>, declaró que el suicidio es un “Problema de Salud Nacional” . . . especialmente entre la juventud y los ancianos.</a:t>
            </a:r>
            <a:endParaRPr lang="en-US" sz="3300" dirty="0" smtClean="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8" name="Picture 7"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pPr>
              <a:lnSpc>
                <a:spcPct val="75000"/>
              </a:lnSpc>
            </a:pPr>
            <a:r>
              <a:rPr lang="es-MX" sz="5500" dirty="0" smtClean="0">
                <a:effectLst>
                  <a:outerShdw blurRad="38100" dist="38100" dir="2700000" algn="tl">
                    <a:srgbClr val="000000">
                      <a:alpha val="43137"/>
                    </a:srgbClr>
                  </a:outerShdw>
                </a:effectLst>
                <a:latin typeface="Cambria" pitchFamily="18" charset="0"/>
              </a:rPr>
              <a:t>Cambios Repentinos</a:t>
            </a:r>
            <a:br>
              <a:rPr lang="es-MX" sz="5500" dirty="0" smtClean="0">
                <a:effectLst>
                  <a:outerShdw blurRad="38100" dist="38100" dir="2700000" algn="tl">
                    <a:srgbClr val="000000">
                      <a:alpha val="43137"/>
                    </a:srgbClr>
                  </a:outerShdw>
                </a:effectLst>
                <a:latin typeface="Cambria" pitchFamily="18" charset="0"/>
              </a:rPr>
            </a:br>
            <a:r>
              <a:rPr lang="es-MX" sz="5500" dirty="0" smtClean="0">
                <a:effectLst>
                  <a:outerShdw blurRad="38100" dist="38100" dir="2700000" algn="tl">
                    <a:srgbClr val="000000">
                      <a:alpha val="43137"/>
                    </a:srgbClr>
                  </a:outerShdw>
                </a:effectLst>
                <a:latin typeface="Cambria" pitchFamily="18" charset="0"/>
              </a:rPr>
              <a:t>de Conducta</a:t>
            </a:r>
            <a:endParaRPr lang="en-US" sz="5500" dirty="0">
              <a:effectLst>
                <a:outerShdw blurRad="38100" dist="38100" dir="2700000" algn="tl">
                  <a:srgbClr val="000000">
                    <a:alpha val="43137"/>
                  </a:srgbClr>
                </a:outerShdw>
              </a:effectLst>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
        <p:nvSpPr>
          <p:cNvPr id="8" name="Content Placeholder 2"/>
          <p:cNvSpPr txBox="1">
            <a:spLocks/>
          </p:cNvSpPr>
          <p:nvPr/>
        </p:nvSpPr>
        <p:spPr>
          <a:xfrm>
            <a:off x="3124200" y="1447800"/>
            <a:ext cx="5791200" cy="5410200"/>
          </a:xfrm>
          <a:prstGeom prst="rect">
            <a:avLst/>
          </a:prstGeom>
        </p:spPr>
        <p:txBody>
          <a:bodyPr vert="horz" lIns="91440" tIns="274320" rIns="91440" bIns="45720" rtlCol="0">
            <a:normAutofit fontScale="92500" lnSpcReduction="20000"/>
          </a:bodyPr>
          <a:lstStyle/>
          <a:p>
            <a:pPr marL="347472" lvl="0" indent="-347472">
              <a:lnSpc>
                <a:spcPct val="95000"/>
              </a:lnSpc>
              <a:spcBef>
                <a:spcPts val="720"/>
              </a:spcBef>
              <a:buFont typeface="Arial" pitchFamily="34" charset="0"/>
              <a:buChar char="•"/>
            </a:pPr>
            <a:r>
              <a:rPr lang="es-MX" sz="2800" dirty="0" smtClean="0">
                <a:latin typeface="Cambria" pitchFamily="18" charset="0"/>
              </a:rPr>
              <a:t>Una persona que habla mucho se vuelve callada y reservada o una persona reservada empieza a hablar mucho y su presencia se hace obvia.</a:t>
            </a:r>
          </a:p>
          <a:p>
            <a:pPr marL="347472" lvl="0" indent="-347472">
              <a:lnSpc>
                <a:spcPct val="95000"/>
              </a:lnSpc>
              <a:spcBef>
                <a:spcPts val="720"/>
              </a:spcBef>
            </a:pPr>
            <a:endParaRPr lang="en-US" sz="1500" dirty="0" smtClean="0">
              <a:latin typeface="Cambria" pitchFamily="18" charset="0"/>
            </a:endParaRPr>
          </a:p>
          <a:p>
            <a:pPr marL="347472" lvl="0" indent="-347472">
              <a:lnSpc>
                <a:spcPct val="95000"/>
              </a:lnSpc>
              <a:spcBef>
                <a:spcPts val="720"/>
              </a:spcBef>
              <a:buFont typeface="Arial" pitchFamily="34" charset="0"/>
              <a:buChar char="•"/>
            </a:pPr>
            <a:r>
              <a:rPr lang="es-MX" sz="2800" dirty="0" smtClean="0">
                <a:latin typeface="Cambria" pitchFamily="18" charset="0"/>
              </a:rPr>
              <a:t>Una persona se retira de las actividades que le gustan.</a:t>
            </a:r>
          </a:p>
          <a:p>
            <a:pPr marL="347472" lvl="0" indent="-347472">
              <a:lnSpc>
                <a:spcPct val="95000"/>
              </a:lnSpc>
              <a:spcBef>
                <a:spcPts val="720"/>
              </a:spcBef>
              <a:buFont typeface="Arial" pitchFamily="34" charset="0"/>
              <a:buChar char="•"/>
            </a:pPr>
            <a:endParaRPr lang="en-US" sz="1500" dirty="0" smtClean="0">
              <a:latin typeface="Cambria" pitchFamily="18" charset="0"/>
            </a:endParaRPr>
          </a:p>
          <a:p>
            <a:pPr marL="347472" lvl="0" indent="-347472">
              <a:lnSpc>
                <a:spcPct val="95000"/>
              </a:lnSpc>
              <a:spcBef>
                <a:spcPts val="720"/>
              </a:spcBef>
              <a:buFont typeface="Arial" pitchFamily="34" charset="0"/>
              <a:buChar char="•"/>
            </a:pPr>
            <a:r>
              <a:rPr lang="es-MX" sz="2800" dirty="0" smtClean="0">
                <a:latin typeface="Cambria" pitchFamily="18" charset="0"/>
              </a:rPr>
              <a:t>Una persona amable se vuelve agresiva y se enoja fácilmente.</a:t>
            </a:r>
          </a:p>
          <a:p>
            <a:pPr marL="347472" lvl="0" indent="-347472">
              <a:lnSpc>
                <a:spcPct val="95000"/>
              </a:lnSpc>
              <a:spcBef>
                <a:spcPts val="720"/>
              </a:spcBef>
              <a:buFont typeface="Arial" pitchFamily="34" charset="0"/>
              <a:buChar char="•"/>
            </a:pPr>
            <a:endParaRPr lang="en-US" sz="1500" dirty="0" smtClean="0">
              <a:latin typeface="Cambria" pitchFamily="18" charset="0"/>
            </a:endParaRPr>
          </a:p>
          <a:p>
            <a:pPr marL="347472" lvl="0" indent="-347472">
              <a:lnSpc>
                <a:spcPct val="95000"/>
              </a:lnSpc>
              <a:spcBef>
                <a:spcPts val="720"/>
              </a:spcBef>
              <a:buFont typeface="Arial" pitchFamily="34" charset="0"/>
              <a:buChar char="•"/>
            </a:pPr>
            <a:r>
              <a:rPr lang="es-MX" sz="2800" dirty="0" smtClean="0">
                <a:latin typeface="Cambria" pitchFamily="18" charset="0"/>
              </a:rPr>
              <a:t>Una persona extrovertida se vuelve introvertida.</a:t>
            </a:r>
          </a:p>
          <a:p>
            <a:pPr marL="347472" lvl="0" indent="-347472">
              <a:lnSpc>
                <a:spcPct val="95000"/>
              </a:lnSpc>
              <a:spcBef>
                <a:spcPts val="720"/>
              </a:spcBef>
              <a:buFont typeface="Arial" pitchFamily="34" charset="0"/>
              <a:buChar char="•"/>
            </a:pPr>
            <a:endParaRPr lang="en-US" sz="1500" dirty="0" smtClean="0">
              <a:latin typeface="Cambria" pitchFamily="18" charset="0"/>
            </a:endParaRPr>
          </a:p>
          <a:p>
            <a:pPr marL="347472" lvl="0" indent="-347472">
              <a:lnSpc>
                <a:spcPct val="95000"/>
              </a:lnSpc>
              <a:spcBef>
                <a:spcPts val="720"/>
              </a:spcBef>
              <a:buFont typeface="Arial" pitchFamily="34" charset="0"/>
              <a:buChar char="•"/>
            </a:pPr>
            <a:r>
              <a:rPr lang="es-MX" sz="2800" dirty="0" smtClean="0">
                <a:latin typeface="Cambria" pitchFamily="18" charset="0"/>
              </a:rPr>
              <a:t>Las calificaciones en la escuela bajan o hay cambio en la asistencia a clase.</a:t>
            </a:r>
            <a:endParaRPr lang="en-US" sz="2800" dirty="0" smtClean="0">
              <a:latin typeface="Cambria" pitchFamily="18" charset="0"/>
            </a:endParaRPr>
          </a:p>
          <a:p>
            <a:pPr marL="342900" marR="0" lvl="0" indent="-342900" algn="l" defTabSz="914400" rtl="0" eaLnBrk="1" fontAlgn="auto" latinLnBrk="0" hangingPunct="1">
              <a:lnSpc>
                <a:spcPct val="100000"/>
              </a:lnSpc>
              <a:spcBef>
                <a:spcPct val="20000"/>
              </a:spcBef>
              <a:spcAft>
                <a:spcPts val="0"/>
              </a:spcAft>
              <a:buClrTx/>
              <a:buSzPct val="130000"/>
              <a:tabLst/>
              <a:defRPr/>
            </a:pPr>
            <a:endParaRPr kumimoji="0" lang="en-US" sz="2600" b="0" i="0" u="none" strike="noStrike" kern="1200" cap="none" spc="0" normalizeH="0" baseline="0" noProof="0" dirty="0">
              <a:ln>
                <a:noFill/>
              </a:ln>
              <a:solidFill>
                <a:schemeClr val="tx1"/>
              </a:solidFill>
              <a:effectLst/>
              <a:uLnTx/>
              <a:uFillTx/>
              <a:latin typeface="Cambria" pitchFamily="18" charset="0"/>
              <a:ea typeface="+mn-ea"/>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28600"/>
            <a:ext cx="6324600" cy="1066800"/>
          </a:xfrm>
        </p:spPr>
        <p:txBody>
          <a:bodyPr anchor="t">
            <a:noAutofit/>
          </a:bodyPr>
          <a:lstStyle/>
          <a:p>
            <a:r>
              <a:rPr lang="es-MX" sz="6000" dirty="0" smtClean="0">
                <a:effectLst>
                  <a:outerShdw blurRad="38100" dist="38100" dir="2700000" algn="tl">
                    <a:srgbClr val="000000">
                      <a:alpha val="43137"/>
                    </a:srgbClr>
                  </a:outerShdw>
                </a:effectLst>
                <a:latin typeface="Cambria" pitchFamily="18" charset="0"/>
              </a:rPr>
              <a:t>Depresión</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3124200" y="1295400"/>
            <a:ext cx="5867400" cy="5029200"/>
          </a:xfrm>
        </p:spPr>
        <p:txBody>
          <a:bodyPr tIns="274320">
            <a:normAutofit fontScale="92500" lnSpcReduction="20000"/>
          </a:bodyPr>
          <a:lstStyle/>
          <a:p>
            <a:pPr lvl="0"/>
            <a:r>
              <a:rPr lang="es-MX" dirty="0" smtClean="0">
                <a:latin typeface="Cambria" pitchFamily="18" charset="0"/>
              </a:rPr>
              <a:t>Sentirse triste o sin esperanza todos los días por dos semanas o más</a:t>
            </a:r>
            <a:endParaRPr lang="en-US" sz="2800" dirty="0" smtClean="0">
              <a:latin typeface="Cambria" pitchFamily="18" charset="0"/>
            </a:endParaRPr>
          </a:p>
          <a:p>
            <a:pPr lvl="0"/>
            <a:r>
              <a:rPr lang="es-MX" dirty="0" smtClean="0">
                <a:latin typeface="Cambria" pitchFamily="18" charset="0"/>
              </a:rPr>
              <a:t>Sentimientos de soledad o de que a nadie le importa</a:t>
            </a:r>
            <a:endParaRPr lang="en-US" sz="2800" dirty="0" smtClean="0">
              <a:latin typeface="Cambria" pitchFamily="18" charset="0"/>
            </a:endParaRPr>
          </a:p>
          <a:p>
            <a:pPr lvl="0"/>
            <a:r>
              <a:rPr lang="es-MX" dirty="0" smtClean="0">
                <a:latin typeface="Cambria" pitchFamily="18" charset="0"/>
              </a:rPr>
              <a:t>Insomnio o querer dormir una cantidad anormal de tiempo</a:t>
            </a:r>
            <a:endParaRPr lang="en-US" sz="2800" dirty="0" smtClean="0">
              <a:latin typeface="Cambria" pitchFamily="18" charset="0"/>
            </a:endParaRPr>
          </a:p>
          <a:p>
            <a:pPr lvl="0"/>
            <a:r>
              <a:rPr lang="es-MX" dirty="0" smtClean="0">
                <a:latin typeface="Cambria" pitchFamily="18" charset="0"/>
              </a:rPr>
              <a:t>Desórdenes alimenticios – comer mucho o no lo suficiente</a:t>
            </a:r>
            <a:endParaRPr lang="en-US" sz="2800" dirty="0" smtClean="0">
              <a:latin typeface="Cambria" pitchFamily="18" charset="0"/>
            </a:endParaRPr>
          </a:p>
          <a:p>
            <a:pPr lvl="0"/>
            <a:r>
              <a:rPr lang="es-MX" dirty="0" smtClean="0">
                <a:latin typeface="Cambria" pitchFamily="18" charset="0"/>
              </a:rPr>
              <a:t>Falta de interés en actividades que le gustaban a la persona</a:t>
            </a:r>
            <a:endParaRPr lang="en-US" sz="2800" dirty="0" smtClean="0">
              <a:latin typeface="Cambria" pitchFamily="18" charset="0"/>
            </a:endParaRPr>
          </a:p>
          <a:p>
            <a:pPr marL="347472" lvl="1" indent="-347472">
              <a:lnSpc>
                <a:spcPct val="90000"/>
              </a:lnSpc>
              <a:spcBef>
                <a:spcPts val="672"/>
              </a:spcBef>
              <a:buSzPct val="100000"/>
              <a:buFont typeface="Arial" pitchFamily="34" charset="0"/>
              <a:buChar char="•"/>
            </a:pPr>
            <a:endParaRPr lang="en-US" dirty="0" smtClean="0">
              <a:latin typeface="Cambria" pitchFamily="18" charset="0"/>
            </a:endParaRPr>
          </a:p>
          <a:p>
            <a:pPr marL="347472" indent="-347472" algn="ctr">
              <a:lnSpc>
                <a:spcPct val="90000"/>
              </a:lnSpc>
              <a:spcBef>
                <a:spcPts val="672"/>
              </a:spcBef>
              <a:buSzPct val="100000"/>
            </a:pPr>
            <a:endParaRPr lang="en-US" sz="2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590800" y="274638"/>
            <a:ext cx="6781800" cy="1143000"/>
          </a:xfrm>
        </p:spPr>
        <p:txBody>
          <a:bodyPr>
            <a:noAutofit/>
          </a:bodyPr>
          <a:lstStyle/>
          <a:p>
            <a:pPr>
              <a:lnSpc>
                <a:spcPct val="80000"/>
              </a:lnSpc>
            </a:pPr>
            <a:r>
              <a:rPr lang="es-MX" sz="6000" dirty="0" smtClean="0">
                <a:effectLst>
                  <a:outerShdw blurRad="38100" dist="38100" dir="2700000" algn="tl">
                    <a:srgbClr val="000000">
                      <a:alpha val="43137"/>
                    </a:srgbClr>
                  </a:outerShdw>
                </a:effectLst>
                <a:latin typeface="Cambria" pitchFamily="18" charset="0"/>
              </a:rPr>
              <a:t>Preparativos Finales </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3048000" y="1600200"/>
            <a:ext cx="5943600" cy="5029200"/>
          </a:xfrm>
        </p:spPr>
        <p:txBody>
          <a:bodyPr tIns="274320">
            <a:normAutofit fontScale="92500" lnSpcReduction="10000"/>
          </a:bodyPr>
          <a:lstStyle/>
          <a:p>
            <a:pPr lvl="0"/>
            <a:r>
              <a:rPr lang="es-MX" sz="3000" b="1" dirty="0" smtClean="0">
                <a:latin typeface="Cambria" pitchFamily="18" charset="0"/>
              </a:rPr>
              <a:t>Regalar “objetos apreciados”</a:t>
            </a:r>
            <a:endParaRPr lang="en-US" sz="3000" dirty="0" smtClean="0">
              <a:latin typeface="Cambria" pitchFamily="18" charset="0"/>
            </a:endParaRPr>
          </a:p>
          <a:p>
            <a:pPr lvl="1">
              <a:buFont typeface="Arial" pitchFamily="34" charset="0"/>
              <a:buChar char="•"/>
            </a:pPr>
            <a:r>
              <a:rPr lang="es-MX" dirty="0" smtClean="0">
                <a:latin typeface="Cambria" pitchFamily="18" charset="0"/>
              </a:rPr>
              <a:t>Una prenda de ropa u objeto de joyería favorito</a:t>
            </a:r>
            <a:endParaRPr lang="en-US" dirty="0" smtClean="0">
              <a:latin typeface="Cambria" pitchFamily="18" charset="0"/>
            </a:endParaRPr>
          </a:p>
          <a:p>
            <a:pPr lvl="1">
              <a:buFont typeface="Arial" pitchFamily="34" charset="0"/>
              <a:buChar char="•"/>
            </a:pPr>
            <a:r>
              <a:rPr lang="es-MX" dirty="0" smtClean="0">
                <a:latin typeface="Cambria" pitchFamily="18" charset="0"/>
              </a:rPr>
              <a:t>Licencia de manejo</a:t>
            </a:r>
            <a:endParaRPr lang="en-US" dirty="0" smtClean="0">
              <a:latin typeface="Cambria" pitchFamily="18" charset="0"/>
            </a:endParaRPr>
          </a:p>
          <a:p>
            <a:pPr lvl="1">
              <a:buFont typeface="Arial" pitchFamily="34" charset="0"/>
              <a:buChar char="•"/>
            </a:pPr>
            <a:r>
              <a:rPr lang="es-MX" dirty="0" smtClean="0">
                <a:latin typeface="Cambria" pitchFamily="18" charset="0"/>
              </a:rPr>
              <a:t>Colección – tarjetas, música, etc.</a:t>
            </a:r>
            <a:endParaRPr lang="en-US" dirty="0" smtClean="0">
              <a:latin typeface="Cambria" pitchFamily="18" charset="0"/>
            </a:endParaRPr>
          </a:p>
          <a:p>
            <a:pPr lvl="0"/>
            <a:r>
              <a:rPr lang="es-MX" sz="3000" b="1" dirty="0" smtClean="0">
                <a:latin typeface="Cambria" pitchFamily="18" charset="0"/>
              </a:rPr>
              <a:t>“Haciendo visitas”</a:t>
            </a:r>
            <a:endParaRPr lang="en-US" sz="3000" dirty="0" smtClean="0">
              <a:latin typeface="Cambria" pitchFamily="18" charset="0"/>
            </a:endParaRPr>
          </a:p>
          <a:p>
            <a:pPr lvl="1">
              <a:buFont typeface="Arial" pitchFamily="34" charset="0"/>
              <a:buChar char="•"/>
            </a:pPr>
            <a:r>
              <a:rPr lang="es-MX" dirty="0" smtClean="0">
                <a:latin typeface="Cambria" pitchFamily="18" charset="0"/>
              </a:rPr>
              <a:t>Visitar a amigos para dejar las cosas bien y/o despedirse</a:t>
            </a:r>
            <a:endParaRPr lang="en-US" dirty="0" smtClean="0">
              <a:latin typeface="Cambria" pitchFamily="18" charset="0"/>
            </a:endParaRPr>
          </a:p>
          <a:p>
            <a:pPr lvl="0"/>
            <a:r>
              <a:rPr lang="es-MX" sz="3000" b="1" dirty="0" smtClean="0">
                <a:latin typeface="Cambria" pitchFamily="18" charset="0"/>
              </a:rPr>
              <a:t>Hablar sobre arreglos funerarios</a:t>
            </a:r>
            <a:endParaRPr lang="en-US" sz="3000" dirty="0" smtClean="0">
              <a:latin typeface="Cambria" pitchFamily="18" charset="0"/>
            </a:endParaRPr>
          </a:p>
          <a:p>
            <a:pPr lvl="1">
              <a:buFont typeface="Arial" pitchFamily="34" charset="0"/>
              <a:buChar char="•"/>
            </a:pPr>
            <a:r>
              <a:rPr lang="es-MX" dirty="0" smtClean="0">
                <a:latin typeface="Cambria" pitchFamily="18" charset="0"/>
              </a:rPr>
              <a:t>Principalmente mujeres a su mejor amigo/a</a:t>
            </a:r>
            <a:endParaRPr lang="en-US"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25882" t="6918" r="4785" b="15255"/>
          <a:stretch>
            <a:fillRect/>
          </a:stretch>
        </p:blipFill>
        <p:spPr bwMode="auto">
          <a:xfrm>
            <a:off x="0" y="0"/>
            <a:ext cx="9144000" cy="6858000"/>
          </a:xfrm>
          <a:prstGeom prst="rect">
            <a:avLst/>
          </a:prstGeom>
          <a:noFill/>
          <a:ln w="9525">
            <a:noFill/>
            <a:miter lim="800000"/>
            <a:headEnd/>
            <a:tailEnd/>
          </a:ln>
          <a:effectLst/>
        </p:spPr>
      </p:pic>
      <p:sp>
        <p:nvSpPr>
          <p:cNvPr id="6" name="Subtitle 5"/>
          <p:cNvSpPr>
            <a:spLocks noGrp="1"/>
          </p:cNvSpPr>
          <p:nvPr>
            <p:ph type="subTitle" idx="1"/>
          </p:nvPr>
        </p:nvSpPr>
        <p:spPr>
          <a:xfrm>
            <a:off x="3962400" y="2286000"/>
            <a:ext cx="4572000" cy="3657600"/>
          </a:xfrm>
        </p:spPr>
        <p:txBody>
          <a:bodyPr>
            <a:normAutofit/>
          </a:bodyPr>
          <a:lstStyle/>
          <a:p>
            <a:endParaRPr lang="es-MX" sz="2400" b="1" dirty="0" smtClean="0">
              <a:solidFill>
                <a:schemeClr val="bg1"/>
              </a:solidFill>
              <a:latin typeface="Cambria" pitchFamily="18" charset="0"/>
            </a:endParaRPr>
          </a:p>
          <a:p>
            <a:r>
              <a:rPr lang="es-MX" sz="4400" b="1" dirty="0" smtClean="0">
                <a:solidFill>
                  <a:schemeClr val="bg1"/>
                </a:solidFill>
                <a:latin typeface="Cambria" pitchFamily="18" charset="0"/>
              </a:rPr>
              <a:t>Lección D</a:t>
            </a:r>
          </a:p>
          <a:p>
            <a:endParaRPr lang="es-MX" sz="3600" b="1" dirty="0" smtClean="0">
              <a:solidFill>
                <a:schemeClr val="bg1"/>
              </a:solidFill>
              <a:latin typeface="Cambria" pitchFamily="18" charset="0"/>
            </a:endParaRPr>
          </a:p>
          <a:p>
            <a:pPr>
              <a:spcBef>
                <a:spcPts val="0"/>
              </a:spcBef>
            </a:pPr>
            <a:r>
              <a:rPr lang="es-MX" sz="4400" b="1" dirty="0" smtClean="0">
                <a:solidFill>
                  <a:schemeClr val="bg1"/>
                </a:solidFill>
                <a:latin typeface="Cambria" pitchFamily="18" charset="0"/>
              </a:rPr>
              <a:t>“Opciones”</a:t>
            </a:r>
            <a:endParaRPr lang="en-US" sz="4400" dirty="0" smtClean="0">
              <a:solidFill>
                <a:schemeClr val="bg1"/>
              </a:solidFill>
              <a:latin typeface="Cambria" pitchFamily="18" charset="0"/>
            </a:endParaRPr>
          </a:p>
          <a:p>
            <a:endParaRPr lang="en-US" sz="4400" dirty="0">
              <a:solidFill>
                <a:schemeClr val="bg1"/>
              </a:solidFill>
              <a:latin typeface="Cambria" pitchFamily="18" charset="0"/>
            </a:endParaRPr>
          </a:p>
        </p:txBody>
      </p:sp>
      <p:sp>
        <p:nvSpPr>
          <p:cNvPr id="8" name="Subtitle 5"/>
          <p:cNvSpPr txBox="1">
            <a:spLocks/>
          </p:cNvSpPr>
          <p:nvPr/>
        </p:nvSpPr>
        <p:spPr>
          <a:xfrm>
            <a:off x="1524000" y="457200"/>
            <a:ext cx="7772400" cy="914400"/>
          </a:xfrm>
          <a:prstGeom prst="rect">
            <a:avLst/>
          </a:prstGeom>
        </p:spPr>
        <p:txBody>
          <a:bodyPr vert="horz" lIns="91440" tIns="45720" rIns="91440" bIns="45720" rtlCol="0">
            <a:noAutofit/>
          </a:bodyPr>
          <a:lstStyle/>
          <a:p>
            <a:pPr algn="ctr"/>
            <a:r>
              <a:rPr lang="es-MX" sz="4400" dirty="0" smtClean="0">
                <a:solidFill>
                  <a:schemeClr val="bg1"/>
                </a:solidFill>
                <a:effectLst>
                  <a:outerShdw blurRad="38100" dist="38100" dir="2700000" algn="tl">
                    <a:srgbClr val="000000">
                      <a:alpha val="43137"/>
                    </a:srgbClr>
                  </a:outerShdw>
                </a:effectLst>
                <a:latin typeface="Cambria" pitchFamily="18" charset="0"/>
              </a:rPr>
              <a:t>“Una Promesa para el Mañana”</a:t>
            </a:r>
            <a:r>
              <a:rPr lang="es-MX" sz="4400" dirty="0" smtClean="0">
                <a:solidFill>
                  <a:schemeClr val="bg1"/>
                </a:solidFill>
                <a:effectLst>
                  <a:outerShdw blurRad="38100" dist="38100" dir="2700000" algn="tl">
                    <a:srgbClr val="000000">
                      <a:alpha val="43137"/>
                    </a:srgbClr>
                  </a:outerShdw>
                </a:effectLst>
              </a:rPr>
              <a:t> </a:t>
            </a:r>
            <a:endParaRPr lang="en-US" sz="4400" dirty="0" smtClean="0">
              <a:solidFill>
                <a:schemeClr val="bg1"/>
              </a:solidFill>
              <a:effectLst>
                <a:outerShdw blurRad="38100" dist="38100" dir="2700000" algn="tl">
                  <a:srgbClr val="000000">
                    <a:alpha val="43137"/>
                  </a:srgbClr>
                </a:outerShdw>
              </a:effectLst>
            </a:endParaRPr>
          </a:p>
        </p:txBody>
      </p:sp>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25882" t="6918" r="4785" b="15255"/>
          <a:stretch>
            <a:fillRect/>
          </a:stretch>
        </p:blipFill>
        <p:spPr bwMode="auto">
          <a:xfrm>
            <a:off x="0" y="0"/>
            <a:ext cx="9144000" cy="6858000"/>
          </a:xfrm>
          <a:prstGeom prst="rect">
            <a:avLst/>
          </a:prstGeom>
          <a:noFill/>
          <a:ln w="9525">
            <a:noFill/>
            <a:miter lim="800000"/>
            <a:headEnd/>
            <a:tailEnd/>
          </a:ln>
          <a:effectLst/>
        </p:spPr>
      </p:pic>
      <p:sp>
        <p:nvSpPr>
          <p:cNvPr id="6" name="Subtitle 5"/>
          <p:cNvSpPr>
            <a:spLocks noGrp="1"/>
          </p:cNvSpPr>
          <p:nvPr>
            <p:ph type="subTitle" idx="1"/>
          </p:nvPr>
        </p:nvSpPr>
        <p:spPr>
          <a:xfrm>
            <a:off x="3886200" y="2286000"/>
            <a:ext cx="4648200" cy="3657600"/>
          </a:xfrm>
        </p:spPr>
        <p:txBody>
          <a:bodyPr>
            <a:normAutofit/>
          </a:bodyPr>
          <a:lstStyle/>
          <a:p>
            <a:endParaRPr lang="es-MX" sz="2400" b="1" dirty="0" smtClean="0">
              <a:solidFill>
                <a:schemeClr val="bg1"/>
              </a:solidFill>
              <a:latin typeface="Cambria" pitchFamily="18" charset="0"/>
            </a:endParaRPr>
          </a:p>
          <a:p>
            <a:r>
              <a:rPr lang="es-MX" sz="4400" b="1" dirty="0" smtClean="0">
                <a:solidFill>
                  <a:schemeClr val="bg1"/>
                </a:solidFill>
                <a:latin typeface="Cambria" pitchFamily="18" charset="0"/>
              </a:rPr>
              <a:t>Lección E</a:t>
            </a:r>
          </a:p>
          <a:p>
            <a:endParaRPr lang="es-MX" sz="3600" b="1" dirty="0" smtClean="0">
              <a:solidFill>
                <a:schemeClr val="bg1"/>
              </a:solidFill>
              <a:latin typeface="Cambria" pitchFamily="18" charset="0"/>
            </a:endParaRPr>
          </a:p>
          <a:p>
            <a:endParaRPr lang="en-US" sz="4400" dirty="0">
              <a:solidFill>
                <a:schemeClr val="bg1"/>
              </a:solidFill>
              <a:latin typeface="Cambria" pitchFamily="18" charset="0"/>
            </a:endParaRPr>
          </a:p>
        </p:txBody>
      </p:sp>
      <p:sp>
        <p:nvSpPr>
          <p:cNvPr id="8" name="Subtitle 5"/>
          <p:cNvSpPr txBox="1">
            <a:spLocks/>
          </p:cNvSpPr>
          <p:nvPr/>
        </p:nvSpPr>
        <p:spPr>
          <a:xfrm>
            <a:off x="1524000" y="457200"/>
            <a:ext cx="7772400" cy="914400"/>
          </a:xfrm>
          <a:prstGeom prst="rect">
            <a:avLst/>
          </a:prstGeom>
        </p:spPr>
        <p:txBody>
          <a:bodyPr vert="horz" lIns="91440" tIns="45720" rIns="91440" bIns="45720" rtlCol="0">
            <a:noAutofit/>
          </a:bodyPr>
          <a:lstStyle/>
          <a:p>
            <a:pPr algn="ctr"/>
            <a:r>
              <a:rPr lang="es-MX" sz="4400" dirty="0" smtClean="0">
                <a:solidFill>
                  <a:schemeClr val="bg1"/>
                </a:solidFill>
                <a:effectLst>
                  <a:outerShdw blurRad="38100" dist="38100" dir="2700000" algn="tl">
                    <a:srgbClr val="000000">
                      <a:alpha val="43137"/>
                    </a:srgbClr>
                  </a:outerShdw>
                </a:effectLst>
                <a:latin typeface="Cambria" pitchFamily="18" charset="0"/>
              </a:rPr>
              <a:t>“Una Promesa para el Mañana”</a:t>
            </a:r>
            <a:r>
              <a:rPr lang="es-MX" sz="4400" dirty="0" smtClean="0">
                <a:solidFill>
                  <a:schemeClr val="bg1"/>
                </a:solidFill>
                <a:effectLst>
                  <a:outerShdw blurRad="38100" dist="38100" dir="2700000" algn="tl">
                    <a:srgbClr val="000000">
                      <a:alpha val="43137"/>
                    </a:srgbClr>
                  </a:outerShdw>
                </a:effectLst>
              </a:rPr>
              <a:t> </a:t>
            </a:r>
            <a:endParaRPr lang="en-US" sz="4400" dirty="0" smtClean="0">
              <a:solidFill>
                <a:schemeClr val="bg1"/>
              </a:solidFill>
              <a:effectLst>
                <a:outerShdw blurRad="38100" dist="38100" dir="2700000" algn="tl">
                  <a:srgbClr val="000000">
                    <a:alpha val="43137"/>
                  </a:srgbClr>
                </a:outerShdw>
              </a:effectLst>
            </a:endParaRPr>
          </a:p>
        </p:txBody>
      </p:sp>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7654"/>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37160" indent="-347472"/>
            <a:endParaRPr lang="en-US" dirty="0">
              <a:solidFill>
                <a:schemeClr val="bg1"/>
              </a:solidFill>
              <a:latin typeface="Cambria" pitchFamily="18" charset="0"/>
            </a:endParaRPr>
          </a:p>
        </p:txBody>
      </p:sp>
      <p:sp>
        <p:nvSpPr>
          <p:cNvPr id="2" name="Title 1"/>
          <p:cNvSpPr>
            <a:spLocks noGrp="1"/>
          </p:cNvSpPr>
          <p:nvPr>
            <p:ph type="title"/>
          </p:nvPr>
        </p:nvSpPr>
        <p:spPr>
          <a:xfrm>
            <a:off x="2819400" y="274638"/>
            <a:ext cx="6248400" cy="1143000"/>
          </a:xfrm>
        </p:spPr>
        <p:txBody>
          <a:bodyPr anchor="t">
            <a:noAutofit/>
          </a:bodyPr>
          <a:lstStyle/>
          <a:p>
            <a:pPr algn="r"/>
            <a:r>
              <a:rPr lang="en-US" sz="6000" dirty="0" err="1"/>
              <a:t>Cómo</a:t>
            </a:r>
            <a:r>
              <a:rPr lang="en-US" sz="6000" dirty="0"/>
              <a:t> </a:t>
            </a:r>
            <a:r>
              <a:rPr lang="en-US" sz="6000" dirty="0" err="1"/>
              <a:t>ayudar</a:t>
            </a:r>
            <a:r>
              <a:rPr lang="en-US" sz="6000" dirty="0"/>
              <a:t> a</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600200"/>
            <a:ext cx="5943600" cy="4800600"/>
          </a:xfrm>
        </p:spPr>
        <p:txBody>
          <a:bodyPr tIns="274320">
            <a:normAutofit/>
          </a:bodyPr>
          <a:lstStyle/>
          <a:p>
            <a:pPr marL="182118" indent="0" algn="ctr">
              <a:spcBef>
                <a:spcPts val="300"/>
              </a:spcBef>
              <a:buSzPct val="130000"/>
              <a:buNone/>
            </a:pPr>
            <a:r>
              <a:rPr lang="es-ES" sz="2400" dirty="0"/>
              <a:t>Alguien que sabe usted puede necesitar a un amigo, B1.</a:t>
            </a:r>
            <a:endParaRPr lang="en-US" sz="1000" dirty="0">
              <a:latin typeface="Cambria" pitchFamily="18" charset="0"/>
            </a:endParaRPr>
          </a:p>
          <a:p>
            <a:pPr marL="182118" indent="0" algn="ctr">
              <a:spcBef>
                <a:spcPts val="0"/>
              </a:spcBef>
              <a:buSzPct val="130000"/>
              <a:buNone/>
            </a:pPr>
            <a:endParaRPr lang="en-US" b="1" dirty="0">
              <a:latin typeface="Cambria" pitchFamily="18" charset="0"/>
            </a:endParaRPr>
          </a:p>
          <a:p>
            <a:pPr marL="182118" indent="0" algn="ctr">
              <a:spcBef>
                <a:spcPts val="0"/>
              </a:spcBef>
              <a:buSzPct val="130000"/>
              <a:buNone/>
            </a:pPr>
            <a:r>
              <a:rPr lang="es-ES" dirty="0"/>
              <a:t>Ser consciente, capaz de ser y estar preparados para sus amigos que pueden estar luchando con pensamientos suicidas</a:t>
            </a:r>
            <a:endParaRPr lang="es-MX" sz="2400" dirty="0" smtClean="0">
              <a:latin typeface="Cambria" pitchFamily="18" charset="0"/>
            </a:endParaRPr>
          </a:p>
          <a:p>
            <a:pPr algn="ctr">
              <a:buNone/>
            </a:pPr>
            <a:endParaRPr lang="es-MX" sz="2400" dirty="0" smtClean="0">
              <a:latin typeface="Cambria" pitchFamily="18" charset="0"/>
            </a:endParaRPr>
          </a:p>
          <a:p>
            <a:pPr algn="ctr">
              <a:buNone/>
            </a:pPr>
            <a:r>
              <a:rPr lang="es-MX" sz="2400" dirty="0">
                <a:latin typeface="Cambria" pitchFamily="18" charset="0"/>
              </a:rPr>
              <a:t>(</a:t>
            </a:r>
            <a:r>
              <a:rPr lang="es-MX" sz="2400" dirty="0" smtClean="0">
                <a:latin typeface="Cambria" pitchFamily="18" charset="0"/>
              </a:rPr>
              <a:t>Abreviatura </a:t>
            </a:r>
            <a:r>
              <a:rPr lang="es-MX" sz="2400" dirty="0">
                <a:latin typeface="Cambria" pitchFamily="18" charset="0"/>
              </a:rPr>
              <a:t>de </a:t>
            </a:r>
            <a:r>
              <a:rPr lang="es-MX" sz="2400" i="1" dirty="0">
                <a:latin typeface="Cambria" pitchFamily="18" charset="0"/>
              </a:rPr>
              <a:t>be </a:t>
            </a:r>
            <a:r>
              <a:rPr lang="es-MX" sz="2400" i="1" dirty="0" err="1">
                <a:latin typeface="Cambria" pitchFamily="18" charset="0"/>
              </a:rPr>
              <a:t>one</a:t>
            </a:r>
            <a:r>
              <a:rPr lang="es-MX" sz="2400" i="1" dirty="0">
                <a:latin typeface="Cambria" pitchFamily="18" charset="0"/>
              </a:rPr>
              <a:t> - se uno</a:t>
            </a:r>
            <a:r>
              <a:rPr lang="es-MX" sz="2400" dirty="0">
                <a:latin typeface="Cambria" pitchFamily="18" charset="0"/>
              </a:rPr>
              <a:t> en inglés)</a:t>
            </a:r>
            <a:endParaRPr lang="en-US" sz="2400" dirty="0">
              <a:latin typeface="Cambria" pitchFamily="18" charset="0"/>
            </a:endParaRPr>
          </a:p>
          <a:p>
            <a:pPr algn="ctr">
              <a:buNone/>
            </a:pPr>
            <a:endParaRPr lang="en-US" sz="2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pic>
        <p:nvPicPr>
          <p:cNvPr id="8" name="Picture 7" descr="B1 logo.PNG"/>
          <p:cNvPicPr>
            <a:picLocks noChangeAspect="1"/>
          </p:cNvPicPr>
          <p:nvPr/>
        </p:nvPicPr>
        <p:blipFill>
          <a:blip r:embed="rId5" cstate="print"/>
          <a:stretch>
            <a:fillRect/>
          </a:stretch>
        </p:blipFill>
        <p:spPr>
          <a:xfrm>
            <a:off x="2895600" y="297429"/>
            <a:ext cx="1371600" cy="137160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267200" y="148701"/>
            <a:ext cx="4800600" cy="1143000"/>
          </a:xfrm>
        </p:spPr>
        <p:txBody>
          <a:bodyPr>
            <a:noAutofit/>
          </a:bodyPr>
          <a:lstStyle/>
          <a:p>
            <a:r>
              <a:rPr lang="es-MX" sz="5400" dirty="0">
                <a:effectLst>
                  <a:outerShdw blurRad="38100" dist="38100" dir="2700000" algn="tl">
                    <a:srgbClr val="000000">
                      <a:alpha val="43137"/>
                    </a:srgbClr>
                  </a:outerShdw>
                </a:effectLst>
                <a:latin typeface="Cambria" pitchFamily="18" charset="0"/>
              </a:rPr>
              <a:t>El Proyecto B1*</a:t>
            </a:r>
            <a:endParaRPr lang="en-US" sz="54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895600" y="1219200"/>
            <a:ext cx="6172200" cy="4724400"/>
          </a:xfrm>
        </p:spPr>
        <p:txBody>
          <a:bodyPr tIns="274320">
            <a:normAutofit/>
          </a:bodyPr>
          <a:lstStyle/>
          <a:p>
            <a:pPr marL="347472" indent="-256032">
              <a:lnSpc>
                <a:spcPct val="90000"/>
              </a:lnSpc>
              <a:spcBef>
                <a:spcPts val="0"/>
              </a:spcBef>
              <a:buSzPct val="130000"/>
            </a:pPr>
            <a:r>
              <a:rPr lang="es-MX" sz="1600" dirty="0" err="1">
                <a:latin typeface="Cambria" pitchFamily="18" charset="0"/>
              </a:rPr>
              <a:t>Rascal</a:t>
            </a:r>
            <a:r>
              <a:rPr lang="es-MX" sz="1600" dirty="0">
                <a:latin typeface="Cambria" pitchFamily="18" charset="0"/>
              </a:rPr>
              <a:t> </a:t>
            </a:r>
            <a:r>
              <a:rPr lang="es-MX" sz="1600" dirty="0" err="1">
                <a:latin typeface="Cambria" pitchFamily="18" charset="0"/>
              </a:rPr>
              <a:t>Flatts</a:t>
            </a:r>
            <a:r>
              <a:rPr lang="es-MX" sz="1600" dirty="0">
                <a:latin typeface="Cambria" pitchFamily="18" charset="0"/>
              </a:rPr>
              <a:t> y </a:t>
            </a:r>
            <a:r>
              <a:rPr lang="es-MX" sz="1600" dirty="0" err="1">
                <a:latin typeface="Cambria" pitchFamily="18" charset="0"/>
              </a:rPr>
              <a:t>The</a:t>
            </a:r>
            <a:r>
              <a:rPr lang="es-MX" sz="1600" dirty="0">
                <a:latin typeface="Cambria" pitchFamily="18" charset="0"/>
              </a:rPr>
              <a:t> Jason </a:t>
            </a:r>
            <a:r>
              <a:rPr lang="es-MX" sz="1600" dirty="0" err="1">
                <a:latin typeface="Cambria" pitchFamily="18" charset="0"/>
              </a:rPr>
              <a:t>Foundation</a:t>
            </a:r>
            <a:r>
              <a:rPr lang="es-MX" sz="1600" dirty="0">
                <a:latin typeface="Cambria" pitchFamily="18" charset="0"/>
              </a:rPr>
              <a:t> están trabajando juntos para prevenir el suicidio juvenil</a:t>
            </a:r>
            <a:r>
              <a:rPr lang="es-MX" sz="1600" dirty="0" smtClean="0">
                <a:latin typeface="Cambria" pitchFamily="18" charset="0"/>
              </a:rPr>
              <a:t>.  Los </a:t>
            </a:r>
            <a:r>
              <a:rPr lang="es-MX" sz="1600" dirty="0">
                <a:latin typeface="Cambria" pitchFamily="18" charset="0"/>
              </a:rPr>
              <a:t>miembros de </a:t>
            </a:r>
            <a:r>
              <a:rPr lang="es-MX" sz="1600" dirty="0" err="1">
                <a:latin typeface="Cambria" pitchFamily="18" charset="0"/>
              </a:rPr>
              <a:t>Rascal</a:t>
            </a:r>
            <a:r>
              <a:rPr lang="es-MX" sz="1600" dirty="0">
                <a:latin typeface="Cambria" pitchFamily="18" charset="0"/>
              </a:rPr>
              <a:t> </a:t>
            </a:r>
            <a:r>
              <a:rPr lang="es-MX" sz="1600" dirty="0" err="1">
                <a:latin typeface="Cambria" pitchFamily="18" charset="0"/>
              </a:rPr>
              <a:t>Flatts</a:t>
            </a:r>
            <a:r>
              <a:rPr lang="es-MX" sz="1600" dirty="0">
                <a:latin typeface="Cambria" pitchFamily="18" charset="0"/>
              </a:rPr>
              <a:t> se volvieron los Embajadores de </a:t>
            </a:r>
            <a:r>
              <a:rPr lang="es-MX" sz="1600" dirty="0" err="1">
                <a:latin typeface="Cambria" pitchFamily="18" charset="0"/>
              </a:rPr>
              <a:t>The</a:t>
            </a:r>
            <a:r>
              <a:rPr lang="es-MX" sz="1600" dirty="0">
                <a:latin typeface="Cambria" pitchFamily="18" charset="0"/>
              </a:rPr>
              <a:t> Jason </a:t>
            </a:r>
            <a:r>
              <a:rPr lang="es-MX" sz="1600" dirty="0" err="1">
                <a:latin typeface="Cambria" pitchFamily="18" charset="0"/>
              </a:rPr>
              <a:t>Foundation</a:t>
            </a:r>
            <a:r>
              <a:rPr lang="es-MX" sz="1600" dirty="0">
                <a:latin typeface="Cambria" pitchFamily="18" charset="0"/>
              </a:rPr>
              <a:t> en Junio de 2010.</a:t>
            </a:r>
            <a:endParaRPr lang="en-US" sz="1600" dirty="0">
              <a:latin typeface="Cambria" pitchFamily="18" charset="0"/>
            </a:endParaRPr>
          </a:p>
          <a:p>
            <a:pPr marL="438150" indent="-256032" algn="ctr">
              <a:lnSpc>
                <a:spcPct val="90000"/>
              </a:lnSpc>
              <a:spcBef>
                <a:spcPts val="0"/>
              </a:spcBef>
              <a:buSzPct val="130000"/>
            </a:pPr>
            <a:endParaRPr lang="en-US" sz="800" dirty="0" smtClean="0">
              <a:latin typeface="Cambria" pitchFamily="18" charset="0"/>
            </a:endParaRPr>
          </a:p>
          <a:p>
            <a:pPr marL="347472" lvl="0" indent="-256032">
              <a:lnSpc>
                <a:spcPct val="90000"/>
              </a:lnSpc>
              <a:spcBef>
                <a:spcPts val="0"/>
              </a:spcBef>
              <a:buSzPct val="130000"/>
            </a:pPr>
            <a:r>
              <a:rPr lang="es-MX" sz="1600" dirty="0">
                <a:latin typeface="Cambria" pitchFamily="18" charset="0"/>
              </a:rPr>
              <a:t>El tema es, “Alguien que conoces puede necesitar a un amigo. </a:t>
            </a:r>
            <a:r>
              <a:rPr lang="es-MX" sz="1600" b="1" dirty="0">
                <a:latin typeface="Cambria" pitchFamily="18" charset="0"/>
              </a:rPr>
              <a:t>B1</a:t>
            </a:r>
            <a:r>
              <a:rPr lang="es-MX" sz="1600" dirty="0">
                <a:latin typeface="Cambria" pitchFamily="18" charset="0"/>
              </a:rPr>
              <a:t>”. (</a:t>
            </a:r>
            <a:r>
              <a:rPr lang="es-MX" sz="1600" i="1" dirty="0">
                <a:latin typeface="Cambria" pitchFamily="18" charset="0"/>
              </a:rPr>
              <a:t>se uno</a:t>
            </a:r>
            <a:r>
              <a:rPr lang="es-MX" sz="1600" dirty="0">
                <a:latin typeface="Cambria" pitchFamily="18" charset="0"/>
              </a:rPr>
              <a:t>) </a:t>
            </a:r>
            <a:endParaRPr lang="es-MX" sz="1600" dirty="0" smtClean="0">
              <a:latin typeface="Cambria" pitchFamily="18" charset="0"/>
            </a:endParaRPr>
          </a:p>
          <a:p>
            <a:pPr marL="347472" lvl="0" indent="-256032">
              <a:lnSpc>
                <a:spcPct val="90000"/>
              </a:lnSpc>
              <a:spcBef>
                <a:spcPts val="0"/>
              </a:spcBef>
              <a:buSzPct val="130000"/>
            </a:pPr>
            <a:endParaRPr lang="es-MX" sz="800" dirty="0" smtClean="0">
              <a:latin typeface="Cambria" pitchFamily="18" charset="0"/>
            </a:endParaRPr>
          </a:p>
          <a:p>
            <a:pPr marL="347472" indent="-256032">
              <a:lnSpc>
                <a:spcPct val="90000"/>
              </a:lnSpc>
              <a:spcBef>
                <a:spcPts val="0"/>
              </a:spcBef>
              <a:buSzPct val="130000"/>
            </a:pPr>
            <a:r>
              <a:rPr lang="es-MX" sz="1600" dirty="0">
                <a:latin typeface="Cambria" pitchFamily="18" charset="0"/>
              </a:rPr>
              <a:t>B1 (</a:t>
            </a:r>
            <a:r>
              <a:rPr lang="es-MX" sz="1600" i="1" dirty="0">
                <a:latin typeface="Cambria" pitchFamily="18" charset="0"/>
              </a:rPr>
              <a:t>se uno</a:t>
            </a:r>
            <a:r>
              <a:rPr lang="es-MX" sz="1600" dirty="0">
                <a:latin typeface="Cambria" pitchFamily="18" charset="0"/>
              </a:rPr>
              <a:t>)</a:t>
            </a:r>
            <a:r>
              <a:rPr lang="es-MX" sz="1600" b="1" dirty="0">
                <a:latin typeface="Cambria" pitchFamily="18" charset="0"/>
              </a:rPr>
              <a:t> </a:t>
            </a:r>
            <a:r>
              <a:rPr lang="es-MX" sz="1600" dirty="0">
                <a:latin typeface="Cambria" pitchFamily="18" charset="0"/>
              </a:rPr>
              <a:t>anima a los jóvenes a ser uno:</a:t>
            </a:r>
            <a:r>
              <a:rPr lang="es-MX" sz="1600" b="1" dirty="0">
                <a:latin typeface="Cambria" pitchFamily="18" charset="0"/>
              </a:rPr>
              <a:t> Ser </a:t>
            </a:r>
            <a:r>
              <a:rPr lang="es-MX" sz="1600" b="1" dirty="0" err="1">
                <a:latin typeface="Cambria" pitchFamily="18" charset="0"/>
              </a:rPr>
              <a:t>Concientes</a:t>
            </a:r>
            <a:r>
              <a:rPr lang="es-MX" sz="1600" b="1" dirty="0">
                <a:latin typeface="Cambria" pitchFamily="18" charset="0"/>
              </a:rPr>
              <a:t>, Ser Capaces y Estar Preparados </a:t>
            </a:r>
            <a:r>
              <a:rPr lang="es-MX" sz="1600" dirty="0">
                <a:latin typeface="Cambria" pitchFamily="18" charset="0"/>
              </a:rPr>
              <a:t>con sus amigo que pueden estar luchando con pensamientos suicidas.</a:t>
            </a:r>
            <a:endParaRPr lang="en-US" sz="1600" dirty="0">
              <a:latin typeface="Cambria" pitchFamily="18" charset="0"/>
            </a:endParaRPr>
          </a:p>
          <a:p>
            <a:pPr marL="347472" lvl="0" indent="-256032">
              <a:lnSpc>
                <a:spcPct val="90000"/>
              </a:lnSpc>
              <a:spcBef>
                <a:spcPts val="600"/>
              </a:spcBef>
              <a:buSzPct val="130000"/>
            </a:pPr>
            <a:endParaRPr lang="en-US" sz="1600" dirty="0">
              <a:latin typeface="Cambria" pitchFamily="18" charset="0"/>
            </a:endParaRPr>
          </a:p>
          <a:p>
            <a:pPr marL="438150" indent="-256032">
              <a:spcBef>
                <a:spcPts val="0"/>
              </a:spcBef>
              <a:buSzPct val="130000"/>
            </a:pPr>
            <a:endParaRPr lang="en-US" sz="1600" dirty="0" smtClean="0">
              <a:latin typeface="Cambria" pitchFamily="18" charset="0"/>
            </a:endParaRPr>
          </a:p>
          <a:p>
            <a:pPr marL="438150" indent="-319088">
              <a:spcBef>
                <a:spcPts val="300"/>
              </a:spcBef>
              <a:buSzPct val="130000"/>
            </a:pPr>
            <a:endParaRPr lang="en-US" sz="4000" dirty="0" smtClean="0">
              <a:latin typeface="Cambria" pitchFamily="18" charset="0"/>
              <a:hlinkClick r:id="rId4"/>
            </a:endParaRPr>
          </a:p>
          <a:p>
            <a:pPr marL="438150" indent="-319088" algn="ctr">
              <a:spcBef>
                <a:spcPts val="300"/>
              </a:spcBef>
              <a:buSzPct val="130000"/>
              <a:buNone/>
            </a:pPr>
            <a:endParaRPr lang="en-US" sz="4000" b="1" dirty="0" smtClean="0">
              <a:latin typeface="Cambria" pitchFamily="18" charset="0"/>
            </a:endParaRPr>
          </a:p>
          <a:p>
            <a:pPr>
              <a:lnSpc>
                <a:spcPct val="110000"/>
              </a:lnSpc>
              <a:spcBef>
                <a:spcPts val="672"/>
              </a:spcBef>
              <a:buSzPct val="130000"/>
            </a:pPr>
            <a:endParaRPr lang="en-US" sz="4000" dirty="0">
              <a:latin typeface="Cambria" pitchFamily="18" charset="0"/>
            </a:endParaRPr>
          </a:p>
        </p:txBody>
      </p:sp>
      <p:pic>
        <p:nvPicPr>
          <p:cNvPr id="2050" name="Picture 2"/>
          <p:cNvPicPr>
            <a:picLocks noChangeAspect="1" noChangeArrowheads="1"/>
          </p:cNvPicPr>
          <p:nvPr/>
        </p:nvPicPr>
        <p:blipFill>
          <a:blip r:embed="rId5"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6" cstate="print"/>
          <a:stretch>
            <a:fillRect/>
          </a:stretch>
        </p:blipFill>
        <p:spPr>
          <a:xfrm>
            <a:off x="228600" y="6019800"/>
            <a:ext cx="1524000" cy="544864"/>
          </a:xfrm>
          <a:prstGeom prst="rect">
            <a:avLst/>
          </a:prstGeom>
        </p:spPr>
      </p:pic>
      <p:sp>
        <p:nvSpPr>
          <p:cNvPr id="8" name="TextBox 7"/>
          <p:cNvSpPr txBox="1"/>
          <p:nvPr/>
        </p:nvSpPr>
        <p:spPr>
          <a:xfrm>
            <a:off x="2819400" y="6179648"/>
            <a:ext cx="6324600" cy="523220"/>
          </a:xfrm>
          <a:prstGeom prst="rect">
            <a:avLst/>
          </a:prstGeom>
          <a:noFill/>
        </p:spPr>
        <p:txBody>
          <a:bodyPr wrap="square" rtlCol="0">
            <a:spAutoFit/>
          </a:bodyPr>
          <a:lstStyle/>
          <a:p>
            <a:pPr marL="438150" indent="-319088" algn="ctr">
              <a:spcBef>
                <a:spcPts val="300"/>
              </a:spcBef>
              <a:buSzPct val="130000"/>
              <a:buNone/>
            </a:pPr>
            <a:r>
              <a:rPr lang="en-US" sz="2800" b="1" dirty="0" smtClean="0">
                <a:solidFill>
                  <a:srgbClr val="002060"/>
                </a:solidFill>
                <a:latin typeface="Cambria" pitchFamily="18" charset="0"/>
              </a:rPr>
              <a:t>www.rascalflattsb1.com </a:t>
            </a:r>
          </a:p>
        </p:txBody>
      </p:sp>
      <p:pic>
        <p:nvPicPr>
          <p:cNvPr id="9" name="Picture 8" descr="B1 logo.PNG"/>
          <p:cNvPicPr>
            <a:picLocks noChangeAspect="1"/>
          </p:cNvPicPr>
          <p:nvPr/>
        </p:nvPicPr>
        <p:blipFill>
          <a:blip r:embed="rId7" cstate="print"/>
          <a:stretch>
            <a:fillRect/>
          </a:stretch>
        </p:blipFill>
        <p:spPr>
          <a:xfrm>
            <a:off x="2970320" y="148701"/>
            <a:ext cx="1371600" cy="1371600"/>
          </a:xfrm>
          <a:prstGeom prst="rect">
            <a:avLst/>
          </a:prstGeom>
        </p:spPr>
      </p:pic>
      <p:sp>
        <p:nvSpPr>
          <p:cNvPr id="10" name="TextBox 9"/>
          <p:cNvSpPr txBox="1"/>
          <p:nvPr/>
        </p:nvSpPr>
        <p:spPr>
          <a:xfrm>
            <a:off x="2819400" y="6599030"/>
            <a:ext cx="2667000" cy="230832"/>
          </a:xfrm>
          <a:prstGeom prst="rect">
            <a:avLst/>
          </a:prstGeom>
          <a:noFill/>
        </p:spPr>
        <p:txBody>
          <a:bodyPr wrap="square" rtlCol="0">
            <a:spAutoFit/>
          </a:bodyPr>
          <a:lstStyle/>
          <a:p>
            <a:pPr marL="91440" indent="-347472">
              <a:lnSpc>
                <a:spcPct val="90000"/>
              </a:lnSpc>
            </a:pPr>
            <a:r>
              <a:rPr lang="es-MX" sz="1000" dirty="0" smtClean="0"/>
              <a:t>* </a:t>
            </a:r>
            <a:r>
              <a:rPr lang="es-MX" sz="1000" dirty="0" smtClean="0">
                <a:latin typeface="Cambria" pitchFamily="18" charset="0"/>
              </a:rPr>
              <a:t>Abreviatura de </a:t>
            </a:r>
            <a:r>
              <a:rPr lang="es-MX" sz="1000" i="1" dirty="0" err="1" smtClean="0">
                <a:latin typeface="Cambria" pitchFamily="18" charset="0"/>
              </a:rPr>
              <a:t>be</a:t>
            </a:r>
            <a:r>
              <a:rPr lang="es-MX" sz="1000" i="1" dirty="0" smtClean="0">
                <a:latin typeface="Cambria" pitchFamily="18" charset="0"/>
              </a:rPr>
              <a:t> </a:t>
            </a:r>
            <a:r>
              <a:rPr lang="es-MX" sz="1000" i="1" dirty="0" err="1" smtClean="0">
                <a:latin typeface="Cambria" pitchFamily="18" charset="0"/>
              </a:rPr>
              <a:t>one</a:t>
            </a:r>
            <a:r>
              <a:rPr lang="es-MX" sz="1000" i="1" dirty="0" smtClean="0">
                <a:latin typeface="Cambria" pitchFamily="18" charset="0"/>
              </a:rPr>
              <a:t> - se uno</a:t>
            </a:r>
            <a:r>
              <a:rPr lang="es-MX" sz="1000" dirty="0" smtClean="0">
                <a:latin typeface="Cambria" pitchFamily="18" charset="0"/>
              </a:rPr>
              <a:t> en inglés)</a:t>
            </a:r>
            <a:endParaRPr lang="en-US" sz="1000" dirty="0">
              <a:latin typeface="Cambria" pitchFamily="18"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522948618"/>
              </p:ext>
            </p:extLst>
          </p:nvPr>
        </p:nvGraphicFramePr>
        <p:xfrm>
          <a:off x="3429000" y="4147369"/>
          <a:ext cx="4981575" cy="1767656"/>
        </p:xfrm>
        <a:graphic>
          <a:graphicData uri="http://schemas.openxmlformats.org/presentationml/2006/ole">
            <mc:AlternateContent xmlns:mc="http://schemas.openxmlformats.org/markup-compatibility/2006">
              <mc:Choice xmlns:v="urn:schemas-microsoft-com:vml" Requires="v">
                <p:oleObj spid="_x0000_s1028" name="Acrobat Document" r:id="rId8" imgW="5314866" imgH="1885950" progId="AcroExch.Document.11">
                  <p:embed/>
                </p:oleObj>
              </mc:Choice>
              <mc:Fallback>
                <p:oleObj name="Acrobat Document" r:id="rId8" imgW="5314866" imgH="1885950" progId="AcroExch.Document.11">
                  <p:embed/>
                  <p:pic>
                    <p:nvPicPr>
                      <p:cNvPr id="0" name=""/>
                      <p:cNvPicPr/>
                      <p:nvPr/>
                    </p:nvPicPr>
                    <p:blipFill>
                      <a:blip r:embed="rId9"/>
                      <a:stretch>
                        <a:fillRect/>
                      </a:stretch>
                    </p:blipFill>
                    <p:spPr>
                      <a:xfrm>
                        <a:off x="3429000" y="4147369"/>
                        <a:ext cx="4981575" cy="1767656"/>
                      </a:xfrm>
                      <a:prstGeom prst="rect">
                        <a:avLst/>
                      </a:prstGeom>
                    </p:spPr>
                  </p:pic>
                </p:oleObj>
              </mc:Fallback>
            </mc:AlternateContent>
          </a:graphicData>
        </a:graphic>
      </p:graphicFrame>
    </p:spTree>
    <p:extLst>
      <p:ext uri="{BB962C8B-B14F-4D97-AF65-F5344CB8AC3E}">
        <p14:creationId xmlns:p14="http://schemas.microsoft.com/office/powerpoint/2010/main" val="14458910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chor="t">
            <a:noAutofit/>
          </a:bodyPr>
          <a:lstStyle/>
          <a:p>
            <a:r>
              <a:rPr lang="es-MX" sz="6000" dirty="0" smtClean="0">
                <a:effectLst>
                  <a:outerShdw blurRad="38100" dist="38100" dir="2700000" algn="tl">
                    <a:srgbClr val="000000">
                      <a:alpha val="43137"/>
                    </a:srgbClr>
                  </a:outerShdw>
                </a:effectLst>
                <a:latin typeface="Cambria" pitchFamily="18" charset="0"/>
              </a:rPr>
              <a:t>Fuentes de Ayuda</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3048000" y="1524000"/>
            <a:ext cx="5867400" cy="4953000"/>
          </a:xfrm>
        </p:spPr>
        <p:txBody>
          <a:bodyPr tIns="274320">
            <a:normAutofit fontScale="85000" lnSpcReduction="20000"/>
          </a:bodyPr>
          <a:lstStyle/>
          <a:p>
            <a:pPr lvl="0">
              <a:spcBef>
                <a:spcPts val="1200"/>
              </a:spcBef>
            </a:pPr>
            <a:r>
              <a:rPr lang="es-MX" sz="3600" dirty="0" smtClean="0">
                <a:latin typeface="Cambria" pitchFamily="18" charset="0"/>
              </a:rPr>
              <a:t>Entrenador/a o </a:t>
            </a:r>
            <a:r>
              <a:rPr lang="es-MX" sz="3600" dirty="0" err="1" smtClean="0">
                <a:latin typeface="Cambria" pitchFamily="18" charset="0"/>
              </a:rPr>
              <a:t>Maesrtro</a:t>
            </a:r>
            <a:r>
              <a:rPr lang="es-MX" sz="3600" dirty="0" smtClean="0">
                <a:latin typeface="Cambria" pitchFamily="18" charset="0"/>
              </a:rPr>
              <a:t>/a Favorito/a</a:t>
            </a:r>
            <a:endParaRPr lang="en-US" sz="3600" dirty="0" smtClean="0">
              <a:latin typeface="Cambria" pitchFamily="18" charset="0"/>
            </a:endParaRPr>
          </a:p>
          <a:p>
            <a:pPr lvl="0">
              <a:spcBef>
                <a:spcPts val="1200"/>
              </a:spcBef>
            </a:pPr>
            <a:r>
              <a:rPr lang="es-MX" sz="3600" dirty="0" smtClean="0">
                <a:latin typeface="Cambria" pitchFamily="18" charset="0"/>
              </a:rPr>
              <a:t>Padre o Madre</a:t>
            </a:r>
            <a:endParaRPr lang="en-US" sz="3600" dirty="0" smtClean="0">
              <a:latin typeface="Cambria" pitchFamily="18" charset="0"/>
            </a:endParaRPr>
          </a:p>
          <a:p>
            <a:pPr lvl="0">
              <a:spcBef>
                <a:spcPts val="1200"/>
              </a:spcBef>
            </a:pPr>
            <a:r>
              <a:rPr lang="es-MX" sz="3600" dirty="0" smtClean="0">
                <a:latin typeface="Cambria" pitchFamily="18" charset="0"/>
              </a:rPr>
              <a:t>Ministro de la Iglesia</a:t>
            </a:r>
            <a:endParaRPr lang="en-US" sz="3600" dirty="0" smtClean="0">
              <a:latin typeface="Cambria" pitchFamily="18" charset="0"/>
            </a:endParaRPr>
          </a:p>
          <a:p>
            <a:pPr lvl="0">
              <a:spcBef>
                <a:spcPts val="1200"/>
              </a:spcBef>
            </a:pPr>
            <a:r>
              <a:rPr lang="es-MX" sz="3600" dirty="0" smtClean="0">
                <a:latin typeface="Cambria" pitchFamily="18" charset="0"/>
              </a:rPr>
              <a:t>Consejero/a Escolar</a:t>
            </a:r>
            <a:endParaRPr lang="en-US" sz="3600" dirty="0" smtClean="0">
              <a:latin typeface="Cambria" pitchFamily="18" charset="0"/>
            </a:endParaRPr>
          </a:p>
          <a:p>
            <a:pPr lvl="0">
              <a:spcBef>
                <a:spcPts val="1200"/>
              </a:spcBef>
            </a:pPr>
            <a:r>
              <a:rPr lang="es-MX" sz="3600" dirty="0" smtClean="0">
                <a:latin typeface="Cambria" pitchFamily="18" charset="0"/>
              </a:rPr>
              <a:t>Doctor/a en Medicina</a:t>
            </a:r>
            <a:endParaRPr lang="en-US" sz="3600" dirty="0" smtClean="0">
              <a:latin typeface="Cambria" pitchFamily="18" charset="0"/>
            </a:endParaRPr>
          </a:p>
          <a:p>
            <a:pPr lvl="0">
              <a:spcBef>
                <a:spcPts val="1200"/>
              </a:spcBef>
            </a:pPr>
            <a:r>
              <a:rPr lang="es-MX" sz="3600" dirty="0" smtClean="0">
                <a:latin typeface="Cambria" pitchFamily="18" charset="0"/>
              </a:rPr>
              <a:t>Otro Adulto de Confianza</a:t>
            </a:r>
            <a:endParaRPr lang="en-US" sz="3600" dirty="0" smtClean="0">
              <a:latin typeface="Cambria" pitchFamily="18" charset="0"/>
            </a:endParaRPr>
          </a:p>
          <a:p>
            <a:pPr lvl="0">
              <a:spcBef>
                <a:spcPts val="1200"/>
              </a:spcBef>
            </a:pPr>
            <a:r>
              <a:rPr lang="es-MX" sz="3600" dirty="0" smtClean="0">
                <a:latin typeface="Cambria" pitchFamily="18" charset="0"/>
              </a:rPr>
              <a:t>Línea de </a:t>
            </a:r>
            <a:r>
              <a:rPr lang="es-MX" sz="3600" dirty="0" err="1" smtClean="0">
                <a:latin typeface="Cambria" pitchFamily="18" charset="0"/>
              </a:rPr>
              <a:t>Crisi</a:t>
            </a:r>
            <a:r>
              <a:rPr lang="es-MX" sz="3600" dirty="0" smtClean="0">
                <a:latin typeface="Cambria" pitchFamily="18" charset="0"/>
              </a:rPr>
              <a:t> Local</a:t>
            </a:r>
            <a:endParaRPr lang="en-US" sz="3600" dirty="0" smtClean="0">
              <a:latin typeface="Cambria" pitchFamily="18" charset="0"/>
            </a:endParaRPr>
          </a:p>
          <a:p>
            <a:pPr lvl="0">
              <a:spcBef>
                <a:spcPts val="1200"/>
              </a:spcBef>
            </a:pPr>
            <a:r>
              <a:rPr lang="es-MX" sz="3600" dirty="0" smtClean="0">
                <a:latin typeface="Cambria" pitchFamily="18" charset="0"/>
              </a:rPr>
              <a:t>Centro de Salud Mental Local</a:t>
            </a:r>
            <a:endParaRPr lang="en-US" sz="3600" dirty="0" smtClean="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048000" y="274638"/>
            <a:ext cx="5943600" cy="1143000"/>
          </a:xfrm>
        </p:spPr>
        <p:txBody>
          <a:bodyPr>
            <a:noAutofit/>
          </a:bodyPr>
          <a:lstStyle/>
          <a:p>
            <a:pPr>
              <a:lnSpc>
                <a:spcPct val="75000"/>
              </a:lnSpc>
            </a:pPr>
            <a:r>
              <a:rPr lang="es-MX" sz="5800" dirty="0" smtClean="0">
                <a:effectLst>
                  <a:outerShdw blurRad="38100" dist="38100" dir="2700000" algn="tl">
                    <a:srgbClr val="000000">
                      <a:alpha val="43137"/>
                    </a:srgbClr>
                  </a:outerShdw>
                </a:effectLst>
                <a:latin typeface="Cambria" pitchFamily="18" charset="0"/>
              </a:rPr>
              <a:t>Amigos Ayudando</a:t>
            </a:r>
            <a:r>
              <a:rPr lang="en-US" sz="5800" dirty="0" smtClean="0">
                <a:effectLst>
                  <a:outerShdw blurRad="38100" dist="38100" dir="2700000" algn="tl">
                    <a:srgbClr val="000000">
                      <a:alpha val="43137"/>
                    </a:srgbClr>
                  </a:outerShdw>
                </a:effectLst>
                <a:latin typeface="Cambria" pitchFamily="18" charset="0"/>
              </a:rPr>
              <a:t/>
            </a:r>
            <a:br>
              <a:rPr lang="en-US" sz="5800" dirty="0" smtClean="0">
                <a:effectLst>
                  <a:outerShdw blurRad="38100" dist="38100" dir="2700000" algn="tl">
                    <a:srgbClr val="000000">
                      <a:alpha val="43137"/>
                    </a:srgbClr>
                  </a:outerShdw>
                </a:effectLst>
                <a:latin typeface="Cambria" pitchFamily="18" charset="0"/>
              </a:rPr>
            </a:br>
            <a:r>
              <a:rPr lang="es-MX" sz="5800" dirty="0" smtClean="0">
                <a:effectLst>
                  <a:outerShdw blurRad="38100" dist="38100" dir="2700000" algn="tl">
                    <a:srgbClr val="000000">
                      <a:alpha val="43137"/>
                    </a:srgbClr>
                  </a:outerShdw>
                </a:effectLst>
                <a:latin typeface="Cambria" pitchFamily="18" charset="0"/>
              </a:rPr>
              <a:t> a Amigos</a:t>
            </a:r>
            <a:endParaRPr lang="en-US" sz="58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3048000" y="1447800"/>
            <a:ext cx="5867400" cy="5029200"/>
          </a:xfrm>
        </p:spPr>
        <p:txBody>
          <a:bodyPr tIns="274320">
            <a:normAutofit fontScale="70000" lnSpcReduction="20000"/>
          </a:bodyPr>
          <a:lstStyle/>
          <a:p>
            <a:pPr lvl="0">
              <a:spcBef>
                <a:spcPts val="1200"/>
              </a:spcBef>
            </a:pPr>
            <a:r>
              <a:rPr lang="es-MX" sz="4000" dirty="0" smtClean="0">
                <a:latin typeface="Cambria" pitchFamily="18" charset="0"/>
              </a:rPr>
              <a:t>Si ven algunas de las señales mencionadas en un amigo/a o compañero/a de clase, díganselo inmediatamente a un adulto responsable.</a:t>
            </a:r>
            <a:endParaRPr lang="en-US" sz="4000" dirty="0" smtClean="0">
              <a:latin typeface="Cambria" pitchFamily="18" charset="0"/>
            </a:endParaRPr>
          </a:p>
          <a:p>
            <a:pPr lvl="0">
              <a:spcBef>
                <a:spcPts val="1200"/>
              </a:spcBef>
            </a:pPr>
            <a:r>
              <a:rPr lang="es-MX" sz="4000" dirty="0" smtClean="0">
                <a:latin typeface="Cambria" pitchFamily="18" charset="0"/>
              </a:rPr>
              <a:t>Estén dispuestos a arriesgar su amistad para ayudar a su amigo/a.</a:t>
            </a:r>
            <a:endParaRPr lang="en-US" sz="4000" dirty="0" smtClean="0">
              <a:latin typeface="Cambria" pitchFamily="18" charset="0"/>
            </a:endParaRPr>
          </a:p>
          <a:p>
            <a:pPr>
              <a:lnSpc>
                <a:spcPct val="120000"/>
              </a:lnSpc>
              <a:spcBef>
                <a:spcPts val="0"/>
              </a:spcBef>
              <a:buSzPct val="130000"/>
              <a:buNone/>
            </a:pPr>
            <a:endParaRPr lang="en-US" sz="4000" u="sng" dirty="0" smtClean="0">
              <a:latin typeface="Cambria" pitchFamily="18" charset="0"/>
            </a:endParaRPr>
          </a:p>
          <a:p>
            <a:pPr algn="ctr">
              <a:buNone/>
            </a:pPr>
            <a:r>
              <a:rPr lang="es-MX" sz="4900" b="1" u="sng" dirty="0" smtClean="0">
                <a:latin typeface="Cambria" pitchFamily="18" charset="0"/>
              </a:rPr>
              <a:t>RECUERDEN</a:t>
            </a:r>
            <a:endParaRPr lang="en-US" sz="4900" dirty="0" smtClean="0">
              <a:latin typeface="Cambria" pitchFamily="18" charset="0"/>
            </a:endParaRPr>
          </a:p>
          <a:p>
            <a:pPr algn="ctr">
              <a:spcBef>
                <a:spcPts val="1200"/>
              </a:spcBef>
              <a:buSzPct val="130000"/>
              <a:buFontTx/>
              <a:buNone/>
            </a:pPr>
            <a:r>
              <a:rPr lang="es-MX" sz="4000" dirty="0" smtClean="0">
                <a:latin typeface="Cambria" pitchFamily="18" charset="0"/>
              </a:rPr>
              <a:t>Su conocimiento sobre la formación de ideas suicidas puede salvar la vida de alguien.</a:t>
            </a:r>
            <a:endParaRPr lang="en-US" sz="40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clrChange>
              <a:clrFrom>
                <a:srgbClr val="FFFFFF"/>
              </a:clrFrom>
              <a:clrTo>
                <a:srgbClr val="FFFFFF">
                  <a:alpha val="0"/>
                </a:srgbClr>
              </a:clrTo>
            </a:clrChange>
          </a:blip>
          <a:srcRect l="25882" t="6918" r="4785" b="15255"/>
          <a:stretch>
            <a:fillRect/>
          </a:stretch>
        </p:blipFill>
        <p:spPr bwMode="auto">
          <a:xfrm>
            <a:off x="0" y="0"/>
            <a:ext cx="9144000" cy="6858000"/>
          </a:xfrm>
          <a:prstGeom prst="rect">
            <a:avLst/>
          </a:prstGeom>
        </p:spPr>
      </p:pic>
      <p:sp>
        <p:nvSpPr>
          <p:cNvPr id="5" name="Title 4"/>
          <p:cNvSpPr>
            <a:spLocks noGrp="1"/>
          </p:cNvSpPr>
          <p:nvPr>
            <p:ph type="ctrTitle"/>
          </p:nvPr>
        </p:nvSpPr>
        <p:spPr>
          <a:xfrm>
            <a:off x="1447800" y="152401"/>
            <a:ext cx="7696200" cy="1295400"/>
          </a:xfrm>
        </p:spPr>
        <p:txBody>
          <a:bodyPr>
            <a:noAutofit/>
          </a:bodyPr>
          <a:lstStyle/>
          <a:p>
            <a:r>
              <a:rPr lang="en-US" sz="4800" dirty="0" smtClean="0">
                <a:solidFill>
                  <a:schemeClr val="bg1"/>
                </a:solidFill>
                <a:effectLst>
                  <a:outerShdw blurRad="38100" dist="38100" dir="2700000" algn="tl">
                    <a:srgbClr val="000000">
                      <a:alpha val="43137"/>
                    </a:srgbClr>
                  </a:outerShdw>
                </a:effectLst>
                <a:latin typeface="Cambria" pitchFamily="18" charset="0"/>
              </a:rPr>
              <a:t>The Jason Foundation, Inc.</a:t>
            </a:r>
            <a:endParaRPr lang="en-US" sz="4800" dirty="0">
              <a:solidFill>
                <a:schemeClr val="bg1"/>
              </a:solidFill>
              <a:effectLst>
                <a:outerShdw blurRad="38100" dist="38100" dir="2700000" algn="tl">
                  <a:srgbClr val="000000">
                    <a:alpha val="43137"/>
                  </a:srgbClr>
                </a:outerShdw>
              </a:effectLst>
              <a:latin typeface="Cambria" pitchFamily="18" charset="0"/>
            </a:endParaRPr>
          </a:p>
        </p:txBody>
      </p:sp>
      <p:sp>
        <p:nvSpPr>
          <p:cNvPr id="6" name="Subtitle 5"/>
          <p:cNvSpPr>
            <a:spLocks noGrp="1"/>
          </p:cNvSpPr>
          <p:nvPr>
            <p:ph type="subTitle" idx="1"/>
          </p:nvPr>
        </p:nvSpPr>
        <p:spPr>
          <a:xfrm>
            <a:off x="3124200" y="2590800"/>
            <a:ext cx="6019800" cy="4267200"/>
          </a:xfrm>
        </p:spPr>
        <p:txBody>
          <a:bodyPr>
            <a:normAutofit fontScale="77500" lnSpcReduction="20000"/>
          </a:bodyPr>
          <a:lstStyle/>
          <a:p>
            <a:endParaRPr lang="es-MX" sz="4800" dirty="0" smtClean="0">
              <a:solidFill>
                <a:schemeClr val="bg1"/>
              </a:solidFill>
              <a:latin typeface="Cambria" pitchFamily="18" charset="0"/>
            </a:endParaRPr>
          </a:p>
          <a:p>
            <a:r>
              <a:rPr lang="es-MX" sz="4400" dirty="0" smtClean="0">
                <a:solidFill>
                  <a:schemeClr val="bg1"/>
                </a:solidFill>
                <a:latin typeface="Cambria" pitchFamily="18" charset="0"/>
              </a:rPr>
              <a:t>Una unidad de Plan de Estudio</a:t>
            </a:r>
            <a:endParaRPr lang="en-US" sz="4400" dirty="0" smtClean="0">
              <a:solidFill>
                <a:schemeClr val="bg1"/>
              </a:solidFill>
              <a:latin typeface="Cambria" pitchFamily="18" charset="0"/>
            </a:endParaRPr>
          </a:p>
          <a:p>
            <a:r>
              <a:rPr lang="es-MX" sz="4400" dirty="0" smtClean="0">
                <a:solidFill>
                  <a:schemeClr val="bg1"/>
                </a:solidFill>
                <a:latin typeface="Cambria" pitchFamily="18" charset="0"/>
              </a:rPr>
              <a:t>para el conocimiento y</a:t>
            </a:r>
            <a:endParaRPr lang="en-US" sz="4400" dirty="0" smtClean="0">
              <a:solidFill>
                <a:schemeClr val="bg1"/>
              </a:solidFill>
              <a:latin typeface="Cambria" pitchFamily="18" charset="0"/>
            </a:endParaRPr>
          </a:p>
          <a:p>
            <a:r>
              <a:rPr lang="es-MX" sz="4400" dirty="0" smtClean="0">
                <a:solidFill>
                  <a:schemeClr val="bg1"/>
                </a:solidFill>
                <a:latin typeface="Cambria" pitchFamily="18" charset="0"/>
              </a:rPr>
              <a:t>la prevención</a:t>
            </a:r>
            <a:endParaRPr lang="en-US" sz="4400" dirty="0" smtClean="0">
              <a:solidFill>
                <a:schemeClr val="bg1"/>
              </a:solidFill>
              <a:latin typeface="Cambria" pitchFamily="18" charset="0"/>
            </a:endParaRPr>
          </a:p>
          <a:p>
            <a:r>
              <a:rPr lang="es-MX" sz="4400" dirty="0" smtClean="0">
                <a:solidFill>
                  <a:schemeClr val="bg1"/>
                </a:solidFill>
                <a:latin typeface="Cambria" pitchFamily="18" charset="0"/>
              </a:rPr>
              <a:t>del Suicidio Juvenil</a:t>
            </a:r>
            <a:endParaRPr lang="en-US" sz="4400" dirty="0" smtClean="0">
              <a:solidFill>
                <a:schemeClr val="bg1"/>
              </a:solidFill>
              <a:latin typeface="Cambria" pitchFamily="18" charset="0"/>
            </a:endParaRPr>
          </a:p>
          <a:p>
            <a:endParaRPr lang="en-US" sz="3400" dirty="0" smtClean="0">
              <a:solidFill>
                <a:schemeClr val="bg1"/>
              </a:solidFill>
              <a:latin typeface="Cambria" pitchFamily="18" charset="0"/>
            </a:endParaRPr>
          </a:p>
          <a:p>
            <a:endParaRPr lang="en-US" sz="3400" dirty="0" smtClean="0">
              <a:solidFill>
                <a:schemeClr val="bg1"/>
              </a:solidFill>
              <a:latin typeface="Cambria" pitchFamily="18" charset="0"/>
            </a:endParaRPr>
          </a:p>
          <a:p>
            <a:r>
              <a:rPr lang="en-US" sz="4400" dirty="0" smtClean="0">
                <a:solidFill>
                  <a:schemeClr val="bg1"/>
                </a:solidFill>
                <a:latin typeface="Cambria" pitchFamily="18" charset="0"/>
                <a:hlinkClick r:id="rId4"/>
              </a:rPr>
              <a:t>www.jasonfoundation.com</a:t>
            </a:r>
            <a:r>
              <a:rPr lang="en-US" sz="4400" dirty="0" smtClean="0">
                <a:solidFill>
                  <a:schemeClr val="bg1"/>
                </a:solidFill>
                <a:latin typeface="Cambria" pitchFamily="18" charset="0"/>
              </a:rPr>
              <a:t> </a:t>
            </a:r>
            <a:endParaRPr lang="en-US" sz="4400" dirty="0">
              <a:solidFill>
                <a:schemeClr val="bg1"/>
              </a:solidFill>
              <a:latin typeface="Cambria" pitchFamily="18" charset="0"/>
            </a:endParaRPr>
          </a:p>
        </p:txBody>
      </p:sp>
      <p:pic>
        <p:nvPicPr>
          <p:cNvPr id="11" name="Picture 10" descr="JFI Clear logo 1.PNG"/>
          <p:cNvPicPr>
            <a:picLocks noChangeAspect="1"/>
          </p:cNvPicPr>
          <p:nvPr/>
        </p:nvPicPr>
        <p:blipFill>
          <a:blip r:embed="rId5" cstate="print"/>
          <a:stretch>
            <a:fillRect/>
          </a:stretch>
        </p:blipFill>
        <p:spPr>
          <a:xfrm>
            <a:off x="228600" y="6019800"/>
            <a:ext cx="1524000" cy="544864"/>
          </a:xfrm>
          <a:prstGeom prst="rect">
            <a:avLst/>
          </a:prstGeom>
        </p:spPr>
      </p:pic>
      <p:sp>
        <p:nvSpPr>
          <p:cNvPr id="7" name="TextBox 6"/>
          <p:cNvSpPr txBox="1"/>
          <p:nvPr/>
        </p:nvSpPr>
        <p:spPr>
          <a:xfrm>
            <a:off x="1981200" y="1752600"/>
            <a:ext cx="7162800" cy="707886"/>
          </a:xfrm>
          <a:prstGeom prst="rect">
            <a:avLst/>
          </a:prstGeom>
          <a:noFill/>
        </p:spPr>
        <p:txBody>
          <a:bodyPr wrap="square" rtlCol="0">
            <a:spAutoFit/>
          </a:bodyPr>
          <a:lstStyle/>
          <a:p>
            <a:r>
              <a:rPr lang="es-MX" sz="4000" dirty="0" smtClean="0">
                <a:solidFill>
                  <a:schemeClr val="bg1"/>
                </a:solidFill>
                <a:latin typeface="Cambria" pitchFamily="18" charset="0"/>
              </a:rPr>
              <a:t>“Una Promesa para el Mañana”</a:t>
            </a:r>
            <a:endParaRPr lang="en-US" sz="4000" dirty="0" smtClean="0">
              <a:solidFill>
                <a:schemeClr val="bg1"/>
              </a:solidFill>
              <a:latin typeface="Cambria"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667000" y="228600"/>
            <a:ext cx="6629400" cy="1143000"/>
          </a:xfrm>
        </p:spPr>
        <p:txBody>
          <a:bodyPr>
            <a:noAutofit/>
          </a:bodyPr>
          <a:lstStyle/>
          <a:p>
            <a:r>
              <a:rPr lang="es-MX" sz="3800" dirty="0" smtClean="0">
                <a:effectLst>
                  <a:outerShdw blurRad="38100" dist="38100" dir="2700000" algn="tl">
                    <a:srgbClr val="000000">
                      <a:alpha val="43137"/>
                    </a:srgbClr>
                  </a:outerShdw>
                </a:effectLst>
                <a:latin typeface="Cambria" pitchFamily="18" charset="0"/>
              </a:rPr>
              <a:t>“Una Promesa para el Mañana”</a:t>
            </a:r>
            <a:endParaRPr lang="en-US" sz="38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371600"/>
            <a:ext cx="5715000" cy="4572000"/>
          </a:xfrm>
        </p:spPr>
        <p:txBody>
          <a:bodyPr>
            <a:normAutofit/>
          </a:bodyPr>
          <a:lstStyle/>
          <a:p>
            <a:pPr algn="ctr">
              <a:spcBef>
                <a:spcPts val="600"/>
              </a:spcBef>
              <a:buNone/>
            </a:pPr>
            <a:endParaRPr lang="en-US" sz="800" dirty="0" smtClean="0">
              <a:latin typeface="Cambria" pitchFamily="18" charset="0"/>
            </a:endParaRPr>
          </a:p>
          <a:p>
            <a:pPr algn="ctr">
              <a:buNone/>
            </a:pPr>
            <a:r>
              <a:rPr lang="es-MX" sz="3600" dirty="0" smtClean="0">
                <a:latin typeface="Cambria" pitchFamily="18" charset="0"/>
              </a:rPr>
              <a:t>La Historia de Jason</a:t>
            </a:r>
            <a:endParaRPr lang="en-US" sz="36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17" name="Picture 20"/>
          <p:cNvPicPr>
            <a:picLocks noChangeAspect="1" noChangeArrowheads="1"/>
          </p:cNvPicPr>
          <p:nvPr/>
        </p:nvPicPr>
        <p:blipFill>
          <a:blip r:embed="rId4" cstate="print">
            <a:clrChange>
              <a:clrFrom>
                <a:srgbClr val="B2E251"/>
              </a:clrFrom>
              <a:clrTo>
                <a:srgbClr val="B2E251">
                  <a:alpha val="0"/>
                </a:srgbClr>
              </a:clrTo>
            </a:clrChange>
          </a:blip>
          <a:srcRect/>
          <a:stretch>
            <a:fillRect/>
          </a:stretch>
        </p:blipFill>
        <p:spPr bwMode="auto">
          <a:xfrm>
            <a:off x="4419600" y="2743200"/>
            <a:ext cx="3048000" cy="354570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Picture 7" descr="JFI Clear logo 1.PNG"/>
          <p:cNvPicPr>
            <a:picLocks noChangeAspect="1"/>
          </p:cNvPicPr>
          <p:nvPr/>
        </p:nvPicPr>
        <p:blipFill>
          <a:blip r:embed="rId5"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25882" t="6918" r="4785" b="15255"/>
          <a:stretch>
            <a:fillRect/>
          </a:stretch>
        </p:blipFill>
        <p:spPr bwMode="auto">
          <a:xfrm>
            <a:off x="0" y="0"/>
            <a:ext cx="9144000" cy="6858000"/>
          </a:xfrm>
          <a:prstGeom prst="rect">
            <a:avLst/>
          </a:prstGeom>
          <a:noFill/>
          <a:ln w="9525">
            <a:noFill/>
            <a:miter lim="800000"/>
            <a:headEnd/>
            <a:tailEnd/>
          </a:ln>
          <a:effectLst/>
        </p:spPr>
      </p:pic>
      <p:sp>
        <p:nvSpPr>
          <p:cNvPr id="6" name="Subtitle 5"/>
          <p:cNvSpPr>
            <a:spLocks noGrp="1"/>
          </p:cNvSpPr>
          <p:nvPr>
            <p:ph type="subTitle" idx="1"/>
          </p:nvPr>
        </p:nvSpPr>
        <p:spPr>
          <a:xfrm>
            <a:off x="3886200" y="2209800"/>
            <a:ext cx="4648200" cy="3962400"/>
          </a:xfrm>
        </p:spPr>
        <p:txBody>
          <a:bodyPr>
            <a:noAutofit/>
          </a:bodyPr>
          <a:lstStyle/>
          <a:p>
            <a:r>
              <a:rPr lang="es-MX" sz="3800" dirty="0" smtClean="0">
                <a:solidFill>
                  <a:schemeClr val="bg1"/>
                </a:solidFill>
                <a:latin typeface="Cambria" pitchFamily="18" charset="0"/>
              </a:rPr>
              <a:t>Veamos lo que</a:t>
            </a:r>
            <a:endParaRPr lang="en-US" sz="3800" dirty="0" smtClean="0">
              <a:solidFill>
                <a:schemeClr val="bg1"/>
              </a:solidFill>
              <a:latin typeface="Cambria" pitchFamily="18" charset="0"/>
            </a:endParaRPr>
          </a:p>
          <a:p>
            <a:r>
              <a:rPr lang="es-MX" sz="3800" dirty="0" smtClean="0">
                <a:solidFill>
                  <a:schemeClr val="bg1"/>
                </a:solidFill>
                <a:latin typeface="Cambria" pitchFamily="18" charset="0"/>
              </a:rPr>
              <a:t>ya saben</a:t>
            </a:r>
            <a:endParaRPr lang="en-US" sz="3800" dirty="0" smtClean="0">
              <a:solidFill>
                <a:schemeClr val="bg1"/>
              </a:solidFill>
              <a:latin typeface="Cambria" pitchFamily="18" charset="0"/>
            </a:endParaRPr>
          </a:p>
          <a:p>
            <a:r>
              <a:rPr lang="es-MX" sz="3800" dirty="0" smtClean="0">
                <a:solidFill>
                  <a:schemeClr val="bg1"/>
                </a:solidFill>
                <a:latin typeface="Cambria" pitchFamily="18" charset="0"/>
              </a:rPr>
              <a:t>acerca del</a:t>
            </a:r>
            <a:endParaRPr lang="en-US" sz="3800" dirty="0" smtClean="0">
              <a:solidFill>
                <a:schemeClr val="bg1"/>
              </a:solidFill>
              <a:latin typeface="Cambria" pitchFamily="18" charset="0"/>
            </a:endParaRPr>
          </a:p>
          <a:p>
            <a:r>
              <a:rPr lang="es-MX" sz="3800" dirty="0" smtClean="0">
                <a:solidFill>
                  <a:schemeClr val="bg1"/>
                </a:solidFill>
                <a:latin typeface="Cambria" pitchFamily="18" charset="0"/>
              </a:rPr>
              <a:t>problema del</a:t>
            </a:r>
            <a:endParaRPr lang="en-US" sz="3800" dirty="0" smtClean="0">
              <a:solidFill>
                <a:schemeClr val="bg1"/>
              </a:solidFill>
              <a:latin typeface="Cambria" pitchFamily="18" charset="0"/>
            </a:endParaRPr>
          </a:p>
          <a:p>
            <a:r>
              <a:rPr lang="es-MX" sz="3800" dirty="0" smtClean="0">
                <a:solidFill>
                  <a:schemeClr val="bg1"/>
                </a:solidFill>
                <a:latin typeface="Cambria" pitchFamily="18" charset="0"/>
              </a:rPr>
              <a:t>Suicidio Juvenil</a:t>
            </a:r>
            <a:endParaRPr lang="en-US" sz="3800" dirty="0">
              <a:solidFill>
                <a:schemeClr val="bg1"/>
              </a:solidFill>
              <a:latin typeface="Cambria" pitchFamily="18" charset="0"/>
            </a:endParaRPr>
          </a:p>
        </p:txBody>
      </p:sp>
      <p:sp>
        <p:nvSpPr>
          <p:cNvPr id="8" name="Subtitle 5"/>
          <p:cNvSpPr txBox="1">
            <a:spLocks/>
          </p:cNvSpPr>
          <p:nvPr/>
        </p:nvSpPr>
        <p:spPr>
          <a:xfrm>
            <a:off x="1524000" y="304800"/>
            <a:ext cx="7620000" cy="914400"/>
          </a:xfrm>
          <a:prstGeom prst="rect">
            <a:avLst/>
          </a:prstGeom>
        </p:spPr>
        <p:txBody>
          <a:bodyPr vert="horz" lIns="91440" tIns="45720" rIns="91440" bIns="45720" rtlCol="0" anchor="ctr">
            <a:noAutofit/>
          </a:bodyPr>
          <a:lstStyle/>
          <a:p>
            <a:pPr algn="ctr"/>
            <a:r>
              <a:rPr lang="es-MX" sz="4400" dirty="0" smtClean="0">
                <a:solidFill>
                  <a:schemeClr val="bg1"/>
                </a:solidFill>
                <a:effectLst>
                  <a:outerShdw blurRad="38100" dist="38100" dir="2700000" algn="tl">
                    <a:srgbClr val="000000">
                      <a:alpha val="43137"/>
                    </a:srgbClr>
                  </a:outerShdw>
                </a:effectLst>
                <a:latin typeface="Cambria" pitchFamily="18" charset="0"/>
              </a:rPr>
              <a:t>“Una Promesa para el Mañana”</a:t>
            </a:r>
            <a:endParaRPr lang="en-US" sz="4400" dirty="0">
              <a:solidFill>
                <a:schemeClr val="bg1"/>
              </a:solidFill>
              <a:effectLst>
                <a:outerShdw blurRad="38100" dist="38100" dir="2700000" algn="tl">
                  <a:srgbClr val="000000">
                    <a:alpha val="43137"/>
                  </a:srgbClr>
                </a:outerShdw>
              </a:effectLst>
              <a:latin typeface="Cambria" pitchFamily="18" charset="0"/>
            </a:endParaRPr>
          </a:p>
        </p:txBody>
      </p:sp>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rmAutofit/>
          </a:bodyPr>
          <a:lstStyle/>
          <a:p>
            <a:r>
              <a:rPr lang="es-MX" sz="6000" dirty="0" smtClean="0">
                <a:effectLst>
                  <a:outerShdw blurRad="38100" dist="38100" dir="2700000" algn="tl">
                    <a:srgbClr val="000000">
                      <a:alpha val="43137"/>
                    </a:srgbClr>
                  </a:outerShdw>
                </a:effectLst>
                <a:latin typeface="Cambria" pitchFamily="18" charset="0"/>
              </a:rPr>
              <a:t>Preguntas</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371600"/>
            <a:ext cx="5943600" cy="4572000"/>
          </a:xfrm>
        </p:spPr>
        <p:txBody>
          <a:bodyPr tIns="274320">
            <a:normAutofit/>
          </a:bodyPr>
          <a:lstStyle/>
          <a:p>
            <a:pPr algn="ctr">
              <a:buNone/>
            </a:pPr>
            <a:endParaRPr lang="en-US" sz="2400" dirty="0" smtClean="0">
              <a:latin typeface="Cambria" pitchFamily="18" charset="0"/>
            </a:endParaRPr>
          </a:p>
          <a:p>
            <a:pPr algn="ctr">
              <a:buNone/>
            </a:pPr>
            <a:r>
              <a:rPr lang="es-MX" sz="5400" dirty="0" smtClean="0">
                <a:latin typeface="Cambria" pitchFamily="18" charset="0"/>
              </a:rPr>
              <a:t>Cierto</a:t>
            </a:r>
            <a:endParaRPr lang="en-US" sz="5400" dirty="0" smtClean="0">
              <a:latin typeface="Cambria" pitchFamily="18" charset="0"/>
            </a:endParaRPr>
          </a:p>
          <a:p>
            <a:pPr algn="ctr">
              <a:buNone/>
            </a:pPr>
            <a:r>
              <a:rPr lang="es-MX" sz="5400" dirty="0" smtClean="0">
                <a:latin typeface="Cambria" pitchFamily="18" charset="0"/>
              </a:rPr>
              <a:t>o</a:t>
            </a:r>
            <a:endParaRPr lang="en-US" sz="5400" dirty="0" smtClean="0">
              <a:latin typeface="Cambria" pitchFamily="18" charset="0"/>
            </a:endParaRPr>
          </a:p>
          <a:p>
            <a:pPr algn="ctr">
              <a:buNone/>
            </a:pPr>
            <a:r>
              <a:rPr lang="es-MX" sz="5400" dirty="0" smtClean="0">
                <a:latin typeface="Cambria" pitchFamily="18" charset="0"/>
              </a:rPr>
              <a:t>Falso</a:t>
            </a:r>
            <a:endParaRPr lang="en-US" sz="5400" dirty="0" smtClean="0">
              <a:latin typeface="Cambria" pitchFamily="18" charset="0"/>
            </a:endParaRPr>
          </a:p>
          <a:p>
            <a:pPr algn="ctr">
              <a:buNone/>
            </a:pPr>
            <a:endParaRPr lang="en-US" sz="5400" dirty="0" smtClean="0">
              <a:latin typeface="Cambria" pitchFamily="18" charset="0"/>
            </a:endParaRPr>
          </a:p>
          <a:p>
            <a:pPr algn="ctr">
              <a:buNone/>
            </a:pPr>
            <a:endParaRPr lang="en-US" sz="48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s-MX" sz="6000" dirty="0" smtClean="0">
                <a:effectLst>
                  <a:outerShdw blurRad="38100" dist="38100" dir="2700000" algn="tl">
                    <a:srgbClr val="000000">
                      <a:alpha val="43137"/>
                    </a:srgbClr>
                  </a:outerShdw>
                </a:effectLst>
                <a:latin typeface="Cambria" pitchFamily="18" charset="0"/>
              </a:rPr>
              <a:t>Pregunta 1</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r>
              <a:rPr lang="es-MX" sz="4000" dirty="0" smtClean="0">
                <a:latin typeface="Cambria" pitchFamily="18" charset="0"/>
              </a:rPr>
              <a:t>El suicidio es la </a:t>
            </a:r>
            <a:r>
              <a:rPr lang="en-US" sz="4000" dirty="0" smtClean="0">
                <a:latin typeface="Cambria" pitchFamily="18" charset="0"/>
              </a:rPr>
              <a:t>SEGUNDA</a:t>
            </a:r>
          </a:p>
          <a:p>
            <a:pPr algn="ctr">
              <a:buNone/>
            </a:pPr>
            <a:r>
              <a:rPr lang="es-MX" sz="4000" dirty="0" smtClean="0">
                <a:latin typeface="Cambria" pitchFamily="18" charset="0"/>
              </a:rPr>
              <a:t>causa principal de muerte</a:t>
            </a:r>
            <a:endParaRPr lang="en-US" sz="4000" dirty="0" smtClean="0">
              <a:latin typeface="Cambria" pitchFamily="18" charset="0"/>
            </a:endParaRPr>
          </a:p>
          <a:p>
            <a:pPr algn="ctr">
              <a:buNone/>
            </a:pPr>
            <a:r>
              <a:rPr lang="es-MX" sz="4000" dirty="0" smtClean="0">
                <a:latin typeface="Cambria" pitchFamily="18" charset="0"/>
              </a:rPr>
              <a:t>de la gente joven</a:t>
            </a:r>
            <a:endParaRPr lang="en-US" sz="4000" dirty="0" smtClean="0">
              <a:latin typeface="Cambria" pitchFamily="18" charset="0"/>
            </a:endParaRPr>
          </a:p>
          <a:p>
            <a:pPr algn="ctr">
              <a:buNone/>
            </a:pPr>
            <a:r>
              <a:rPr lang="es-MX" sz="4000" dirty="0" smtClean="0">
                <a:latin typeface="Cambria" pitchFamily="18" charset="0"/>
              </a:rPr>
              <a:t>entre 10 y 24 años.</a:t>
            </a:r>
            <a:endParaRPr lang="en-US" sz="40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r>
              <a:rPr lang="es-MX" sz="6000" dirty="0" smtClean="0">
                <a:effectLst>
                  <a:outerShdw blurRad="38100" dist="38100" dir="2700000" algn="tl">
                    <a:srgbClr val="000000">
                      <a:alpha val="43137"/>
                    </a:srgbClr>
                  </a:outerShdw>
                </a:effectLst>
                <a:latin typeface="Cambria" pitchFamily="18" charset="0"/>
              </a:rPr>
              <a:t>Respuesta</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971800" y="1524000"/>
            <a:ext cx="5943600" cy="4572000"/>
          </a:xfrm>
        </p:spPr>
        <p:txBody>
          <a:bodyPr tIns="274320">
            <a:normAutofit/>
          </a:bodyPr>
          <a:lstStyle/>
          <a:p>
            <a:pPr algn="ctr">
              <a:buNone/>
            </a:pPr>
            <a:endParaRPr lang="en-US" sz="4000" dirty="0" smtClean="0">
              <a:latin typeface="Cambria" pitchFamily="18" charset="0"/>
            </a:endParaRPr>
          </a:p>
          <a:p>
            <a:pPr algn="ctr">
              <a:buNone/>
            </a:pPr>
            <a:endParaRPr lang="en-US" sz="4000" dirty="0" smtClean="0">
              <a:latin typeface="Cambria" pitchFamily="18" charset="0"/>
            </a:endParaRPr>
          </a:p>
          <a:p>
            <a:pPr algn="ctr">
              <a:buNone/>
            </a:pPr>
            <a:r>
              <a:rPr lang="es-MX" sz="5400" b="1" dirty="0" smtClean="0">
                <a:latin typeface="Cambria" pitchFamily="18" charset="0"/>
              </a:rPr>
              <a:t>CIERTO</a:t>
            </a:r>
            <a:endParaRPr lang="en-US" sz="5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819400" y="274638"/>
            <a:ext cx="6324600" cy="1143000"/>
          </a:xfrm>
        </p:spPr>
        <p:txBody>
          <a:bodyPr>
            <a:noAutofit/>
          </a:bodyPr>
          <a:lstStyle/>
          <a:p>
            <a:pPr>
              <a:lnSpc>
                <a:spcPct val="75000"/>
              </a:lnSpc>
            </a:pPr>
            <a:r>
              <a:rPr lang="es-MX" sz="6000" dirty="0" smtClean="0">
                <a:effectLst>
                  <a:outerShdw blurRad="38100" dist="38100" dir="2700000" algn="tl">
                    <a:srgbClr val="000000">
                      <a:alpha val="43137"/>
                    </a:srgbClr>
                  </a:outerShdw>
                </a:effectLst>
                <a:latin typeface="Cambria" pitchFamily="18" charset="0"/>
              </a:rPr>
              <a:t>En los</a:t>
            </a:r>
            <a:r>
              <a:rPr lang="en-US" sz="6000" dirty="0" smtClean="0">
                <a:effectLst>
                  <a:outerShdw blurRad="38100" dist="38100" dir="2700000" algn="tl">
                    <a:srgbClr val="000000">
                      <a:alpha val="43137"/>
                    </a:srgbClr>
                  </a:outerShdw>
                </a:effectLst>
                <a:latin typeface="Cambria" pitchFamily="18" charset="0"/>
              </a:rPr>
              <a:t/>
            </a:r>
            <a:br>
              <a:rPr lang="en-US" sz="6000" dirty="0" smtClean="0">
                <a:effectLst>
                  <a:outerShdw blurRad="38100" dist="38100" dir="2700000" algn="tl">
                    <a:srgbClr val="000000">
                      <a:alpha val="43137"/>
                    </a:srgbClr>
                  </a:outerShdw>
                </a:effectLst>
                <a:latin typeface="Cambria" pitchFamily="18" charset="0"/>
              </a:rPr>
            </a:br>
            <a:r>
              <a:rPr lang="es-MX" sz="6000" dirty="0" smtClean="0">
                <a:effectLst>
                  <a:outerShdw blurRad="38100" dist="38100" dir="2700000" algn="tl">
                    <a:srgbClr val="000000">
                      <a:alpha val="43137"/>
                    </a:srgbClr>
                  </a:outerShdw>
                </a:effectLst>
                <a:latin typeface="Cambria" pitchFamily="18" charset="0"/>
              </a:rPr>
              <a:t>Estados Unidos</a:t>
            </a:r>
            <a:endParaRPr lang="en-US" sz="6000" dirty="0">
              <a:effectLst>
                <a:outerShdw blurRad="38100" dist="38100" dir="2700000" algn="tl">
                  <a:srgbClr val="000000">
                    <a:alpha val="43137"/>
                  </a:srgbClr>
                </a:outerShdw>
              </a:effectLst>
              <a:latin typeface="Cambria" pitchFamily="18" charset="0"/>
            </a:endParaRPr>
          </a:p>
        </p:txBody>
      </p:sp>
      <p:sp>
        <p:nvSpPr>
          <p:cNvPr id="3" name="Content Placeholder 2"/>
          <p:cNvSpPr>
            <a:spLocks noGrp="1"/>
          </p:cNvSpPr>
          <p:nvPr>
            <p:ph idx="1"/>
          </p:nvPr>
        </p:nvSpPr>
        <p:spPr>
          <a:xfrm>
            <a:off x="2819400" y="1524000"/>
            <a:ext cx="6248400" cy="4572000"/>
          </a:xfrm>
        </p:spPr>
        <p:txBody>
          <a:bodyPr tIns="274320">
            <a:normAutofit/>
          </a:bodyPr>
          <a:lstStyle/>
          <a:p>
            <a:pPr algn="ctr">
              <a:buNone/>
            </a:pPr>
            <a:r>
              <a:rPr lang="es-MX" sz="4400" dirty="0" smtClean="0">
                <a:latin typeface="Cambria" pitchFamily="18" charset="0"/>
              </a:rPr>
              <a:t>¿Cuántos jóvenes Pierden la vida, </a:t>
            </a:r>
            <a:r>
              <a:rPr lang="es-MX" sz="4400" b="1" dirty="0" smtClean="0">
                <a:latin typeface="Cambria" pitchFamily="18" charset="0"/>
              </a:rPr>
              <a:t>cada año, </a:t>
            </a:r>
            <a:r>
              <a:rPr lang="es-MX" sz="4400" dirty="0" smtClean="0">
                <a:latin typeface="Cambria" pitchFamily="18" charset="0"/>
              </a:rPr>
              <a:t>debido al suicidio?</a:t>
            </a:r>
            <a:endParaRPr lang="en-US" sz="4400" dirty="0">
              <a:latin typeface="Cambria" pitchFamily="18" charset="0"/>
            </a:endParaRPr>
          </a:p>
        </p:txBody>
      </p:sp>
      <p:pic>
        <p:nvPicPr>
          <p:cNvPr id="2050" name="Picture 2"/>
          <p:cNvPicPr>
            <a:picLocks noChangeAspect="1" noChangeArrowheads="1"/>
          </p:cNvPicPr>
          <p:nvPr/>
        </p:nvPicPr>
        <p:blipFill>
          <a:blip r:embed="rId3" cstate="print"/>
          <a:srcRect l="25927" r="45183"/>
          <a:stretch>
            <a:fillRect/>
          </a:stretch>
        </p:blipFill>
        <p:spPr bwMode="auto">
          <a:xfrm>
            <a:off x="0" y="0"/>
            <a:ext cx="2819400" cy="6873309"/>
          </a:xfrm>
          <a:prstGeom prst="rect">
            <a:avLst/>
          </a:prstGeom>
          <a:noFill/>
          <a:ln w="9525">
            <a:noFill/>
            <a:miter lim="800000"/>
            <a:headEnd/>
            <a:tailEnd/>
          </a:ln>
          <a:effectLst/>
        </p:spPr>
      </p:pic>
      <p:pic>
        <p:nvPicPr>
          <p:cNvPr id="7" name="Picture 6" descr="JFI Clear logo 1.PNG"/>
          <p:cNvPicPr>
            <a:picLocks noChangeAspect="1"/>
          </p:cNvPicPr>
          <p:nvPr/>
        </p:nvPicPr>
        <p:blipFill>
          <a:blip r:embed="rId4" cstate="print"/>
          <a:stretch>
            <a:fillRect/>
          </a:stretch>
        </p:blipFill>
        <p:spPr>
          <a:xfrm>
            <a:off x="228600" y="6019800"/>
            <a:ext cx="1524000" cy="544864"/>
          </a:xfrm>
          <a:prstGeom prst="rect">
            <a:avLst/>
          </a:prstGeom>
        </p:spPr>
      </p:pic>
      <p:pic>
        <p:nvPicPr>
          <p:cNvPr id="8" name="Picture 7" descr="iStock_000012257616Large.jpg"/>
          <p:cNvPicPr>
            <a:picLocks noChangeAspect="1"/>
          </p:cNvPicPr>
          <p:nvPr/>
        </p:nvPicPr>
        <p:blipFill>
          <a:blip r:embed="rId5" cstate="print">
            <a:clrChange>
              <a:clrFrom>
                <a:srgbClr val="FFFFFF"/>
              </a:clrFrom>
              <a:clrTo>
                <a:srgbClr val="FFFFFF">
                  <a:alpha val="0"/>
                </a:srgbClr>
              </a:clrTo>
            </a:clrChange>
          </a:blip>
          <a:stretch>
            <a:fillRect/>
          </a:stretch>
        </p:blipFill>
        <p:spPr>
          <a:xfrm>
            <a:off x="3505200" y="3352800"/>
            <a:ext cx="4890541" cy="320777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Apples &amp; book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222BE58-A3DF-4835-A129-B25A554203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2724</TotalTime>
  <Words>2028</Words>
  <Application>Microsoft Office PowerPoint</Application>
  <PresentationFormat>On-screen Show (4:3)</PresentationFormat>
  <Paragraphs>280</Paragraphs>
  <Slides>39</Slides>
  <Notes>39</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4" baseType="lpstr">
      <vt:lpstr>Arial</vt:lpstr>
      <vt:lpstr>Calibri</vt:lpstr>
      <vt:lpstr>Cambria</vt:lpstr>
      <vt:lpstr>Apples &amp; books</vt:lpstr>
      <vt:lpstr>Acrobat Document</vt:lpstr>
      <vt:lpstr>The Jason Foundation, Inc.</vt:lpstr>
      <vt:lpstr>PowerPoint Presentation</vt:lpstr>
      <vt:lpstr>“Una Promesa para el Mañana”</vt:lpstr>
      <vt:lpstr>“Una Promesa para el Mañana”</vt:lpstr>
      <vt:lpstr>PowerPoint Presentation</vt:lpstr>
      <vt:lpstr>Preguntas</vt:lpstr>
      <vt:lpstr>Pregunta 1</vt:lpstr>
      <vt:lpstr>Respuesta</vt:lpstr>
      <vt:lpstr>En los Estados Unidos</vt:lpstr>
      <vt:lpstr>Se estima que</vt:lpstr>
      <vt:lpstr>Cada semana,</vt:lpstr>
      <vt:lpstr>Pregunta 2</vt:lpstr>
      <vt:lpstr>Respuesta</vt:lpstr>
      <vt:lpstr>Pregunta 3</vt:lpstr>
      <vt:lpstr>Respuesta</vt:lpstr>
      <vt:lpstr>Pregunta 4</vt:lpstr>
      <vt:lpstr>Respuesta</vt:lpstr>
      <vt:lpstr>Pregunta 5</vt:lpstr>
      <vt:lpstr> Respuesta  </vt:lpstr>
      <vt:lpstr>Pregunta 6</vt:lpstr>
      <vt:lpstr> Respuesta  </vt:lpstr>
      <vt:lpstr>De hecho,</vt:lpstr>
      <vt:lpstr>Estadísticas Del Suicidio Juvenil</vt:lpstr>
      <vt:lpstr>PowerPoint Presentation</vt:lpstr>
      <vt:lpstr>PowerPoint Presentation</vt:lpstr>
      <vt:lpstr>Sólo un Mal Día o Algo Más . . .</vt:lpstr>
      <vt:lpstr>Señales de Preocupación</vt:lpstr>
      <vt:lpstr>Amenazas de Suicidio</vt:lpstr>
      <vt:lpstr>Previos Intentos de Suicidio</vt:lpstr>
      <vt:lpstr>Cambios Repentinos de Conducta</vt:lpstr>
      <vt:lpstr>Depresión</vt:lpstr>
      <vt:lpstr>Preparativos Finales </vt:lpstr>
      <vt:lpstr>PowerPoint Presentation</vt:lpstr>
      <vt:lpstr>PowerPoint Presentation</vt:lpstr>
      <vt:lpstr>Cómo ayudar a</vt:lpstr>
      <vt:lpstr>El Proyecto B1*</vt:lpstr>
      <vt:lpstr>Fuentes de Ayuda</vt:lpstr>
      <vt:lpstr>Amigos Ayudando  a Amigos</vt:lpstr>
      <vt:lpstr>The Jason Foundation, Inc.</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Jason Foundation, Inc.</dc:title>
  <dc:creator>Donna Finley</dc:creator>
  <cp:lastModifiedBy>deanne ray</cp:lastModifiedBy>
  <cp:revision>158</cp:revision>
  <dcterms:created xsi:type="dcterms:W3CDTF">2011-06-03T21:18:22Z</dcterms:created>
  <dcterms:modified xsi:type="dcterms:W3CDTF">2014-07-01T14:25:36Z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TC300096439990</vt:lpwstr>
  </property>
</Properties>
</file>